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879" y="35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45980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6.png"/><Relationship Id="rId7"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532534" y="497816"/>
            <a:ext cx="7556421" cy="1956435"/>
          </a:xfrm>
          <a:prstGeom prst="rect">
            <a:avLst/>
          </a:prstGeom>
          <a:noFill/>
          <a:ln/>
        </p:spPr>
        <p:txBody>
          <a:bodyPr wrap="square" lIns="0" tIns="0" rIns="0" bIns="0" rtlCol="0" anchor="t"/>
          <a:lstStyle/>
          <a:p>
            <a:pPr marL="0" indent="0">
              <a:lnSpc>
                <a:spcPts val="7700"/>
              </a:lnSpc>
              <a:buNone/>
            </a:pPr>
            <a:r>
              <a:rPr lang="en-US" sz="6150" b="1" dirty="0">
                <a:solidFill>
                  <a:srgbClr val="101014"/>
                </a:solidFill>
                <a:latin typeface="Times New Roman" panose="02020603050405020304" pitchFamily="18" charset="0"/>
                <a:ea typeface="Playfair Display Bold" pitchFamily="34" charset="-122"/>
                <a:cs typeface="Times New Roman" panose="02020603050405020304" pitchFamily="18" charset="0"/>
              </a:rPr>
              <a:t>Decentralized AI Trip Generator</a:t>
            </a:r>
            <a:endParaRPr lang="en-US" sz="6150" dirty="0">
              <a:latin typeface="Times New Roman" panose="02020603050405020304" pitchFamily="18" charset="0"/>
              <a:cs typeface="Times New Roman" panose="02020603050405020304" pitchFamily="18" charset="0"/>
            </a:endParaRPr>
          </a:p>
        </p:txBody>
      </p:sp>
      <p:sp>
        <p:nvSpPr>
          <p:cNvPr id="4" name="Text 1"/>
          <p:cNvSpPr/>
          <p:nvPr/>
        </p:nvSpPr>
        <p:spPr>
          <a:xfrm>
            <a:off x="624742" y="2692456"/>
            <a:ext cx="7351285" cy="2924573"/>
          </a:xfrm>
          <a:prstGeom prst="rect">
            <a:avLst/>
          </a:prstGeom>
          <a:noFill/>
          <a:ln/>
        </p:spPr>
        <p:txBody>
          <a:bodyPr wrap="square" lIns="0" tIns="0" rIns="0" bIns="0" rtlCol="0" anchor="t"/>
          <a:lstStyle/>
          <a:p>
            <a:pPr indent="0" algn="just">
              <a:lnSpc>
                <a:spcPts val="2850"/>
              </a:lnSpc>
              <a:buNone/>
            </a:pPr>
            <a:r>
              <a:rPr lang="en-US" sz="1600" dirty="0">
                <a:solidFill>
                  <a:srgbClr val="39393C"/>
                </a:solidFill>
                <a:latin typeface="Times New Roman" panose="02020603050405020304" pitchFamily="18" charset="0"/>
                <a:ea typeface="Open Sans" pitchFamily="34" charset="-122"/>
                <a:cs typeface="Times New Roman" panose="02020603050405020304" pitchFamily="18" charset="0"/>
              </a:rPr>
              <a:t>The Decentralized AI Trip Generator aims to create personalized travel itineraries using AI, blockchain, and decentralized networks. It leverages real-time data to tailor travel plans based on individual preferences and current conditions. By utilizing blockchain, it ensures privacy, security, and transparency without centralized control. The system employs distributed AI models and peer-to-peer technologies for scalability and flexibility. This approach offers a dynamic, responsive travel planning experience. Ultimately, the project seeks to revolutionize travel planning with innovative, decentralized technologies.</a:t>
            </a:r>
          </a:p>
        </p:txBody>
      </p:sp>
      <p:sp>
        <p:nvSpPr>
          <p:cNvPr id="5" name="Shape 2"/>
          <p:cNvSpPr/>
          <p:nvPr/>
        </p:nvSpPr>
        <p:spPr>
          <a:xfrm>
            <a:off x="494114" y="5676617"/>
            <a:ext cx="362903" cy="362903"/>
          </a:xfrm>
          <a:prstGeom prst="roundRect">
            <a:avLst>
              <a:gd name="adj" fmla="val 25194296"/>
            </a:avLst>
          </a:prstGeom>
          <a:noFill/>
          <a:ln w="7620">
            <a:solidFill>
              <a:srgbClr val="FFFFFF"/>
            </a:solidFill>
            <a:prstDash val="solid"/>
          </a:ln>
        </p:spPr>
      </p:sp>
      <p:sp>
        <p:nvSpPr>
          <p:cNvPr id="7" name="Text 3"/>
          <p:cNvSpPr/>
          <p:nvPr/>
        </p:nvSpPr>
        <p:spPr>
          <a:xfrm>
            <a:off x="637145" y="5676617"/>
            <a:ext cx="6413994" cy="2491096"/>
          </a:xfrm>
          <a:prstGeom prst="rect">
            <a:avLst/>
          </a:prstGeom>
          <a:noFill/>
          <a:ln/>
        </p:spPr>
        <p:txBody>
          <a:bodyPr wrap="none" lIns="0" tIns="0" rIns="0" bIns="0" rtlCol="0" anchor="t"/>
          <a:lstStyle/>
          <a:p>
            <a:pPr>
              <a:lnSpc>
                <a:spcPts val="2850"/>
              </a:lnSpc>
            </a:pPr>
            <a:r>
              <a:rPr lang="en-US" dirty="0">
                <a:solidFill>
                  <a:srgbClr val="39393C"/>
                </a:solidFill>
                <a:latin typeface="Times New Roman" panose="02020603050405020304" pitchFamily="18" charset="0"/>
                <a:ea typeface="Open Sans" pitchFamily="34" charset="-122"/>
                <a:cs typeface="Times New Roman" panose="02020603050405020304" pitchFamily="18" charset="0"/>
              </a:rPr>
              <a:t>By </a:t>
            </a:r>
          </a:p>
          <a:p>
            <a:pPr>
              <a:lnSpc>
                <a:spcPts val="2850"/>
              </a:lnSpc>
            </a:pPr>
            <a:r>
              <a:rPr lang="en-US" dirty="0">
                <a:solidFill>
                  <a:srgbClr val="39393C"/>
                </a:solidFill>
                <a:latin typeface="Times New Roman" panose="02020603050405020304" pitchFamily="18" charset="0"/>
                <a:ea typeface="Open Sans" pitchFamily="34" charset="-122"/>
                <a:cs typeface="Times New Roman" panose="02020603050405020304" pitchFamily="18" charset="0"/>
              </a:rPr>
              <a:t>Rohit Halsana		2200290120138</a:t>
            </a:r>
          </a:p>
          <a:p>
            <a:pPr>
              <a:lnSpc>
                <a:spcPts val="2850"/>
              </a:lnSpc>
            </a:pPr>
            <a:r>
              <a:rPr lang="en-US" dirty="0">
                <a:solidFill>
                  <a:srgbClr val="39393C"/>
                </a:solidFill>
                <a:latin typeface="Times New Roman" panose="02020603050405020304" pitchFamily="18" charset="0"/>
                <a:ea typeface="Open Sans" pitchFamily="34" charset="-122"/>
                <a:cs typeface="Times New Roman" panose="02020603050405020304" pitchFamily="18" charset="0"/>
              </a:rPr>
              <a:t>Sameer </a:t>
            </a:r>
            <a:r>
              <a:rPr lang="en-US" dirty="0" err="1">
                <a:solidFill>
                  <a:srgbClr val="39393C"/>
                </a:solidFill>
                <a:latin typeface="Times New Roman" panose="02020603050405020304" pitchFamily="18" charset="0"/>
                <a:ea typeface="Open Sans" pitchFamily="34" charset="-122"/>
                <a:cs typeface="Times New Roman" panose="02020603050405020304" pitchFamily="18" charset="0"/>
              </a:rPr>
              <a:t>Matoria</a:t>
            </a:r>
            <a:r>
              <a:rPr lang="en-US" dirty="0">
                <a:solidFill>
                  <a:srgbClr val="39393C"/>
                </a:solidFill>
                <a:latin typeface="Times New Roman" panose="02020603050405020304" pitchFamily="18" charset="0"/>
                <a:ea typeface="Open Sans" pitchFamily="34" charset="-122"/>
                <a:cs typeface="Times New Roman" panose="02020603050405020304" pitchFamily="18" charset="0"/>
              </a:rPr>
              <a:t>		2200290120146</a:t>
            </a:r>
          </a:p>
          <a:p>
            <a:pPr>
              <a:lnSpc>
                <a:spcPts val="2850"/>
              </a:lnSpc>
            </a:pPr>
            <a:r>
              <a:rPr lang="en-US" dirty="0">
                <a:solidFill>
                  <a:srgbClr val="39393C"/>
                </a:solidFill>
                <a:latin typeface="Times New Roman" panose="02020603050405020304" pitchFamily="18" charset="0"/>
                <a:ea typeface="Open Sans" pitchFamily="34" charset="-122"/>
                <a:cs typeface="Times New Roman" panose="02020603050405020304" pitchFamily="18" charset="0"/>
              </a:rPr>
              <a:t>Shivam Tyagi		2200290120161</a:t>
            </a:r>
          </a:p>
          <a:p>
            <a:pPr>
              <a:lnSpc>
                <a:spcPts val="2850"/>
              </a:lnSpc>
            </a:pPr>
            <a:r>
              <a:rPr lang="en-US" dirty="0">
                <a:solidFill>
                  <a:srgbClr val="39393C"/>
                </a:solidFill>
                <a:latin typeface="Times New Roman" panose="02020603050405020304" pitchFamily="18" charset="0"/>
                <a:ea typeface="Open Sans" pitchFamily="34" charset="-122"/>
                <a:cs typeface="Times New Roman" panose="02020603050405020304" pitchFamily="18" charset="0"/>
              </a:rPr>
              <a:t>Rohan Pandey		2200290120137</a:t>
            </a:r>
          </a:p>
          <a:p>
            <a:pPr>
              <a:lnSpc>
                <a:spcPts val="2850"/>
              </a:lnSpc>
            </a:pPr>
            <a:r>
              <a:rPr lang="en-US" dirty="0">
                <a:solidFill>
                  <a:srgbClr val="39393C"/>
                </a:solidFill>
                <a:latin typeface="Times New Roman" panose="02020603050405020304" pitchFamily="18" charset="0"/>
                <a:ea typeface="Open Sans" pitchFamily="34" charset="-122"/>
                <a:cs typeface="Times New Roman" panose="02020603050405020304" pitchFamily="18" charset="0"/>
              </a:rPr>
              <a:t>Mentor: Dr. Amit Kumar Singh Sanger</a:t>
            </a:r>
          </a:p>
        </p:txBody>
      </p:sp>
      <p:pic>
        <p:nvPicPr>
          <p:cNvPr id="8" name="Picture 7">
            <a:extLst>
              <a:ext uri="{FF2B5EF4-FFF2-40B4-BE49-F238E27FC236}">
                <a16:creationId xmlns:a16="http://schemas.microsoft.com/office/drawing/2014/main" id="{811563F4-5A4F-068F-9FB7-D037E7781581}"/>
              </a:ext>
            </a:extLst>
          </p:cNvPr>
          <p:cNvPicPr>
            <a:picLocks noChangeAspect="1"/>
          </p:cNvPicPr>
          <p:nvPr/>
        </p:nvPicPr>
        <p:blipFill>
          <a:blip r:embed="rId3"/>
          <a:stretch>
            <a:fillRect/>
          </a:stretch>
        </p:blipFill>
        <p:spPr>
          <a:xfrm>
            <a:off x="12815763" y="7796186"/>
            <a:ext cx="1781424" cy="371527"/>
          </a:xfrm>
          <a:prstGeom prst="rect">
            <a:avLst/>
          </a:prstGeom>
        </p:spPr>
      </p:pic>
      <p:pic>
        <p:nvPicPr>
          <p:cNvPr id="10" name="Picture 9">
            <a:extLst>
              <a:ext uri="{FF2B5EF4-FFF2-40B4-BE49-F238E27FC236}">
                <a16:creationId xmlns:a16="http://schemas.microsoft.com/office/drawing/2014/main" id="{4200FAA1-3225-C965-E446-15A7AF79CD3D}"/>
              </a:ext>
            </a:extLst>
          </p:cNvPr>
          <p:cNvPicPr>
            <a:picLocks noChangeAspect="1"/>
          </p:cNvPicPr>
          <p:nvPr/>
        </p:nvPicPr>
        <p:blipFill>
          <a:blip r:embed="rId4"/>
          <a:stretch>
            <a:fillRect/>
          </a:stretch>
        </p:blipFill>
        <p:spPr>
          <a:xfrm>
            <a:off x="8657410" y="23052"/>
            <a:ext cx="5972989"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99237" y="1161623"/>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101014"/>
                </a:solidFill>
                <a:latin typeface="Times New Roman" panose="02020603050405020304" pitchFamily="18" charset="0"/>
                <a:ea typeface="Playfair Display Bold" pitchFamily="34" charset="-122"/>
                <a:cs typeface="Times New Roman" panose="02020603050405020304" pitchFamily="18" charset="0"/>
              </a:rPr>
              <a:t>Project Abstract</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899297" y="278315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101014"/>
                </a:solidFill>
                <a:latin typeface="Times New Roman" panose="02020603050405020304" pitchFamily="18" charset="0"/>
                <a:ea typeface="Playfair Display Bold" pitchFamily="34" charset="-122"/>
                <a:cs typeface="Times New Roman" panose="02020603050405020304" pitchFamily="18" charset="0"/>
              </a:rPr>
              <a:t>Overview</a:t>
            </a:r>
            <a:endParaRPr lang="en-US" sz="2200" dirty="0">
              <a:latin typeface="Times New Roman" panose="02020603050405020304" pitchFamily="18" charset="0"/>
              <a:cs typeface="Times New Roman" panose="02020603050405020304" pitchFamily="18" charset="0"/>
            </a:endParaRPr>
          </a:p>
        </p:txBody>
      </p:sp>
      <p:sp>
        <p:nvSpPr>
          <p:cNvPr id="4" name="Text 2"/>
          <p:cNvSpPr/>
          <p:nvPr/>
        </p:nvSpPr>
        <p:spPr>
          <a:xfrm>
            <a:off x="899297" y="3364303"/>
            <a:ext cx="3978116" cy="3877633"/>
          </a:xfrm>
          <a:prstGeom prst="rect">
            <a:avLst/>
          </a:prstGeom>
          <a:noFill/>
          <a:ln/>
        </p:spPr>
        <p:txBody>
          <a:bodyPr wrap="square" lIns="0" tIns="0" rIns="0" bIns="0" rtlCol="0" anchor="t"/>
          <a:lstStyle/>
          <a:p>
            <a:pPr marL="0" indent="0" algn="just">
              <a:lnSpc>
                <a:spcPts val="2850"/>
              </a:lnSpc>
              <a:buNone/>
            </a:pPr>
            <a:r>
              <a:rPr lang="en-US" sz="1600" dirty="0">
                <a:latin typeface="Times New Roman" panose="02020603050405020304" pitchFamily="18" charset="0"/>
                <a:cs typeface="Times New Roman" panose="02020603050405020304" pitchFamily="18" charset="0"/>
              </a:rPr>
              <a:t>The Decentralized AI Trip Generator combines AI, blockchain, and decentralized networks to create personalized travel itineraries. It uses real-time data to tailor plans based on individual preferences and current conditions. By removing centralized control, it enhances privacy, security, and flexibility. This innovative system aims to revolutionize travel planning with dynamic, scalable, and secure solutions.</a:t>
            </a:r>
            <a:endParaRPr lang="en-US" sz="1750" dirty="0">
              <a:latin typeface="Times New Roman" panose="02020603050405020304" pitchFamily="18" charset="0"/>
              <a:cs typeface="Times New Roman" panose="02020603050405020304" pitchFamily="18" charset="0"/>
            </a:endParaRPr>
          </a:p>
        </p:txBody>
      </p:sp>
      <p:sp>
        <p:nvSpPr>
          <p:cNvPr id="5" name="Text 3"/>
          <p:cNvSpPr/>
          <p:nvPr/>
        </p:nvSpPr>
        <p:spPr>
          <a:xfrm>
            <a:off x="5438435" y="278315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101014"/>
                </a:solidFill>
                <a:latin typeface="Times New Roman" panose="02020603050405020304" pitchFamily="18" charset="0"/>
                <a:ea typeface="Playfair Display Bold" pitchFamily="34" charset="-122"/>
                <a:cs typeface="Times New Roman" panose="02020603050405020304" pitchFamily="18" charset="0"/>
              </a:rPr>
              <a:t>Key Objectives</a:t>
            </a:r>
            <a:endParaRPr lang="en-US" sz="2200" dirty="0">
              <a:latin typeface="Times New Roman" panose="02020603050405020304" pitchFamily="18" charset="0"/>
              <a:cs typeface="Times New Roman" panose="02020603050405020304" pitchFamily="18" charset="0"/>
            </a:endParaRPr>
          </a:p>
        </p:txBody>
      </p:sp>
      <p:sp>
        <p:nvSpPr>
          <p:cNvPr id="6" name="Text 4"/>
          <p:cNvSpPr/>
          <p:nvPr/>
        </p:nvSpPr>
        <p:spPr>
          <a:xfrm>
            <a:off x="5438435" y="3364303"/>
            <a:ext cx="3978116" cy="3793108"/>
          </a:xfrm>
          <a:prstGeom prst="rect">
            <a:avLst/>
          </a:prstGeom>
          <a:noFill/>
          <a:ln/>
        </p:spPr>
        <p:txBody>
          <a:bodyPr wrap="square" lIns="0" tIns="0" rIns="0" bIns="0" rtlCol="0" anchor="t"/>
          <a:lstStyle/>
          <a:p>
            <a:pPr marL="0" indent="0" algn="just">
              <a:lnSpc>
                <a:spcPts val="2850"/>
              </a:lnSpc>
              <a:buNone/>
            </a:pPr>
            <a:r>
              <a:rPr lang="en-US" sz="1600" dirty="0">
                <a:latin typeface="Times New Roman" panose="02020603050405020304" pitchFamily="18" charset="0"/>
                <a:cs typeface="Times New Roman" panose="02020603050405020304" pitchFamily="18" charset="0"/>
              </a:rPr>
              <a:t>The key objective of the Decentralized AI Trip Generator is to provide personalized travel itineraries using AI and real-time data. It aims to enhance privacy and security by leveraging blockchain and decentralized networks. The system seeks to eliminate centralized control, offering more flexible and adaptive travel planning. Ultimately, it strives to revolutionize the travel industry with dynamic and transparent solutions.</a:t>
            </a:r>
            <a:endParaRPr lang="en-US" sz="1750" dirty="0">
              <a:latin typeface="Times New Roman" panose="02020603050405020304" pitchFamily="18" charset="0"/>
              <a:cs typeface="Times New Roman" panose="02020603050405020304" pitchFamily="18" charset="0"/>
            </a:endParaRPr>
          </a:p>
        </p:txBody>
      </p:sp>
      <p:sp>
        <p:nvSpPr>
          <p:cNvPr id="7" name="Text 5"/>
          <p:cNvSpPr/>
          <p:nvPr/>
        </p:nvSpPr>
        <p:spPr>
          <a:xfrm>
            <a:off x="9977574" y="278315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101014"/>
                </a:solidFill>
                <a:latin typeface="Times New Roman" panose="02020603050405020304" pitchFamily="18" charset="0"/>
                <a:ea typeface="Playfair Display Bold" pitchFamily="34" charset="-122"/>
                <a:cs typeface="Times New Roman" panose="02020603050405020304" pitchFamily="18" charset="0"/>
              </a:rPr>
              <a:t>Approach</a:t>
            </a:r>
            <a:endParaRPr lang="en-US" sz="2200" dirty="0">
              <a:latin typeface="Times New Roman" panose="02020603050405020304" pitchFamily="18" charset="0"/>
              <a:cs typeface="Times New Roman" panose="02020603050405020304" pitchFamily="18" charset="0"/>
            </a:endParaRPr>
          </a:p>
        </p:txBody>
      </p:sp>
      <p:sp>
        <p:nvSpPr>
          <p:cNvPr id="8" name="Text 6"/>
          <p:cNvSpPr/>
          <p:nvPr/>
        </p:nvSpPr>
        <p:spPr>
          <a:xfrm>
            <a:off x="9977574" y="3364303"/>
            <a:ext cx="3978116" cy="3236282"/>
          </a:xfrm>
          <a:prstGeom prst="rect">
            <a:avLst/>
          </a:prstGeom>
          <a:noFill/>
          <a:ln/>
        </p:spPr>
        <p:txBody>
          <a:bodyPr wrap="square" lIns="0" tIns="0" rIns="0" bIns="0" rtlCol="0" anchor="t"/>
          <a:lstStyle/>
          <a:p>
            <a:pPr marL="0" indent="0">
              <a:lnSpc>
                <a:spcPts val="2850"/>
              </a:lnSpc>
              <a:buNone/>
            </a:pPr>
            <a:r>
              <a:rPr lang="en-US" sz="1600" dirty="0">
                <a:latin typeface="Times New Roman" panose="02020603050405020304" pitchFamily="18" charset="0"/>
                <a:cs typeface="Times New Roman" panose="02020603050405020304" pitchFamily="18" charset="0"/>
              </a:rPr>
              <a:t>The approach of the Decentralized AI Trip Generator integrates AI models with real-time data to personalize travel plans. Blockchain technology ensures security, privacy, and decentralization, removing reliance on centralized systems. Peer-to-peer networks enable scalability and flexibility for dynamic, adaptive travel planning.</a:t>
            </a:r>
            <a:endParaRPr lang="en-US" sz="1750"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3ADCC5EB-F295-487D-D8EB-29C3E1C671F7}"/>
              </a:ext>
            </a:extLst>
          </p:cNvPr>
          <p:cNvPicPr>
            <a:picLocks noChangeAspect="1"/>
          </p:cNvPicPr>
          <p:nvPr/>
        </p:nvPicPr>
        <p:blipFill>
          <a:blip r:embed="rId3"/>
          <a:stretch>
            <a:fillRect/>
          </a:stretch>
        </p:blipFill>
        <p:spPr>
          <a:xfrm>
            <a:off x="12815763" y="7805711"/>
            <a:ext cx="1781424" cy="37152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9525"/>
            <a:ext cx="14630400" cy="1759506"/>
          </a:xfrm>
          <a:prstGeom prst="rect">
            <a:avLst/>
          </a:prstGeom>
        </p:spPr>
      </p:pic>
      <p:sp>
        <p:nvSpPr>
          <p:cNvPr id="3" name="Text 0"/>
          <p:cNvSpPr/>
          <p:nvPr/>
        </p:nvSpPr>
        <p:spPr>
          <a:xfrm>
            <a:off x="709613" y="2386881"/>
            <a:ext cx="6649403" cy="766574"/>
          </a:xfrm>
          <a:prstGeom prst="rect">
            <a:avLst/>
          </a:prstGeom>
          <a:noFill/>
          <a:ln/>
        </p:spPr>
        <p:txBody>
          <a:bodyPr wrap="none" lIns="0" tIns="0" rIns="0" bIns="0" rtlCol="0" anchor="t"/>
          <a:lstStyle/>
          <a:p>
            <a:pPr marL="0" indent="0">
              <a:lnSpc>
                <a:spcPts val="4950"/>
              </a:lnSpc>
              <a:buNone/>
            </a:pPr>
            <a:r>
              <a:rPr lang="en-US" sz="3950" b="1" dirty="0">
                <a:solidFill>
                  <a:srgbClr val="101014"/>
                </a:solidFill>
                <a:latin typeface="Times New Roman" panose="02020603050405020304" pitchFamily="18" charset="0"/>
                <a:ea typeface="Playfair Display Bold" pitchFamily="34" charset="-122"/>
                <a:cs typeface="Times New Roman" panose="02020603050405020304" pitchFamily="18" charset="0"/>
              </a:rPr>
              <a:t>Project Goals and Objectives</a:t>
            </a:r>
            <a:endParaRPr lang="en-US" sz="3950" dirty="0">
              <a:latin typeface="Times New Roman" panose="02020603050405020304" pitchFamily="18" charset="0"/>
              <a:cs typeface="Times New Roman" panose="02020603050405020304" pitchFamily="18" charset="0"/>
            </a:endParaRPr>
          </a:p>
        </p:txBody>
      </p:sp>
      <p:sp>
        <p:nvSpPr>
          <p:cNvPr id="4" name="Shape 1"/>
          <p:cNvSpPr/>
          <p:nvPr/>
        </p:nvSpPr>
        <p:spPr>
          <a:xfrm>
            <a:off x="7303770" y="3018485"/>
            <a:ext cx="22860" cy="4293011"/>
          </a:xfrm>
          <a:prstGeom prst="roundRect">
            <a:avLst>
              <a:gd name="adj" fmla="val 133041"/>
            </a:avLst>
          </a:prstGeom>
          <a:solidFill>
            <a:srgbClr val="C6C6D2"/>
          </a:solidFill>
          <a:ln/>
        </p:spPr>
      </p:sp>
      <p:sp>
        <p:nvSpPr>
          <p:cNvPr id="5" name="Shape 2"/>
          <p:cNvSpPr/>
          <p:nvPr/>
        </p:nvSpPr>
        <p:spPr>
          <a:xfrm>
            <a:off x="6400383" y="3833198"/>
            <a:ext cx="709613" cy="27661"/>
          </a:xfrm>
          <a:prstGeom prst="roundRect">
            <a:avLst>
              <a:gd name="adj" fmla="val 133041"/>
            </a:avLst>
          </a:prstGeom>
          <a:solidFill>
            <a:srgbClr val="C6C6D2"/>
          </a:solidFill>
          <a:ln/>
        </p:spPr>
      </p:sp>
      <p:sp>
        <p:nvSpPr>
          <p:cNvPr id="6" name="Shape 3"/>
          <p:cNvSpPr/>
          <p:nvPr/>
        </p:nvSpPr>
        <p:spPr>
          <a:xfrm>
            <a:off x="7087136" y="3571131"/>
            <a:ext cx="456128" cy="551915"/>
          </a:xfrm>
          <a:prstGeom prst="roundRect">
            <a:avLst>
              <a:gd name="adj" fmla="val 6668"/>
            </a:avLst>
          </a:prstGeom>
          <a:solidFill>
            <a:srgbClr val="E0E0EC"/>
          </a:solidFill>
          <a:ln/>
        </p:spPr>
      </p:sp>
      <p:sp>
        <p:nvSpPr>
          <p:cNvPr id="7" name="Text 4"/>
          <p:cNvSpPr/>
          <p:nvPr/>
        </p:nvSpPr>
        <p:spPr>
          <a:xfrm>
            <a:off x="7256919" y="3663057"/>
            <a:ext cx="116562" cy="367945"/>
          </a:xfrm>
          <a:prstGeom prst="rect">
            <a:avLst/>
          </a:prstGeom>
          <a:noFill/>
          <a:ln/>
        </p:spPr>
        <p:txBody>
          <a:bodyPr wrap="none" lIns="0" tIns="0" rIns="0" bIns="0" rtlCol="0" anchor="t"/>
          <a:lstStyle/>
          <a:p>
            <a:pPr marL="0" indent="0" algn="ctr">
              <a:lnSpc>
                <a:spcPts val="2350"/>
              </a:lnSpc>
              <a:buNone/>
            </a:pPr>
            <a:r>
              <a:rPr lang="en-US" sz="2350" b="1" dirty="0">
                <a:solidFill>
                  <a:srgbClr val="39393C"/>
                </a:solidFill>
                <a:latin typeface="Times New Roman" panose="02020603050405020304" pitchFamily="18" charset="0"/>
                <a:ea typeface="Playfair Display Bold" pitchFamily="34" charset="-122"/>
                <a:cs typeface="Times New Roman" panose="02020603050405020304" pitchFamily="18" charset="0"/>
              </a:rPr>
              <a:t>1</a:t>
            </a:r>
            <a:endParaRPr lang="en-US" sz="2350" dirty="0">
              <a:latin typeface="Times New Roman" panose="02020603050405020304" pitchFamily="18" charset="0"/>
              <a:cs typeface="Times New Roman" panose="02020603050405020304" pitchFamily="18" charset="0"/>
            </a:endParaRPr>
          </a:p>
        </p:txBody>
      </p:sp>
      <p:sp>
        <p:nvSpPr>
          <p:cNvPr id="8" name="Text 5"/>
          <p:cNvSpPr/>
          <p:nvPr/>
        </p:nvSpPr>
        <p:spPr>
          <a:xfrm>
            <a:off x="3665696" y="3560396"/>
            <a:ext cx="2534364" cy="383359"/>
          </a:xfrm>
          <a:prstGeom prst="rect">
            <a:avLst/>
          </a:prstGeom>
          <a:noFill/>
          <a:ln/>
        </p:spPr>
        <p:txBody>
          <a:bodyPr wrap="none" lIns="0" tIns="0" rIns="0" bIns="0" rtlCol="0" anchor="t"/>
          <a:lstStyle/>
          <a:p>
            <a:pPr marL="0" indent="0" algn="r">
              <a:lnSpc>
                <a:spcPts val="2450"/>
              </a:lnSpc>
              <a:buNone/>
            </a:pPr>
            <a:r>
              <a:rPr lang="en-US" sz="1950" b="1" dirty="0">
                <a:solidFill>
                  <a:srgbClr val="39393C"/>
                </a:solidFill>
                <a:latin typeface="Times New Roman" panose="02020603050405020304" pitchFamily="18" charset="0"/>
                <a:ea typeface="Playfair Display Bold" pitchFamily="34" charset="-122"/>
                <a:cs typeface="Times New Roman" panose="02020603050405020304" pitchFamily="18" charset="0"/>
              </a:rPr>
              <a:t>Personalized Travel Recommendations</a:t>
            </a:r>
            <a:endParaRPr lang="en-US" sz="1950" dirty="0">
              <a:latin typeface="Times New Roman" panose="02020603050405020304" pitchFamily="18" charset="0"/>
              <a:cs typeface="Times New Roman" panose="02020603050405020304" pitchFamily="18" charset="0"/>
            </a:endParaRPr>
          </a:p>
        </p:txBody>
      </p:sp>
      <p:sp>
        <p:nvSpPr>
          <p:cNvPr id="9" name="Text 6"/>
          <p:cNvSpPr/>
          <p:nvPr/>
        </p:nvSpPr>
        <p:spPr>
          <a:xfrm>
            <a:off x="709613" y="3963943"/>
            <a:ext cx="5490448" cy="1172682"/>
          </a:xfrm>
          <a:prstGeom prst="rect">
            <a:avLst/>
          </a:prstGeom>
          <a:noFill/>
          <a:ln/>
        </p:spPr>
        <p:txBody>
          <a:bodyPr wrap="square" lIns="0" tIns="0" rIns="0" bIns="0" rtlCol="0" anchor="t"/>
          <a:lstStyle/>
          <a:p>
            <a:pPr marL="0" indent="0" algn="just">
              <a:lnSpc>
                <a:spcPts val="2550"/>
              </a:lnSpc>
              <a:buNone/>
            </a:pPr>
            <a:r>
              <a:rPr lang="en-US" sz="1550" dirty="0">
                <a:solidFill>
                  <a:srgbClr val="39393C"/>
                </a:solidFill>
                <a:latin typeface="Times New Roman" panose="02020603050405020304" pitchFamily="18" charset="0"/>
                <a:ea typeface="Open Sans" pitchFamily="34" charset="-122"/>
                <a:cs typeface="Times New Roman" panose="02020603050405020304" pitchFamily="18" charset="0"/>
              </a:rPr>
              <a:t> Use AI-driven models to create customized travel itineraries based on user preferences, real-time data, and dynamic factors such as weather and local events.</a:t>
            </a:r>
            <a:endParaRPr lang="en-US" sz="1550" dirty="0">
              <a:latin typeface="Times New Roman" panose="02020603050405020304" pitchFamily="18" charset="0"/>
              <a:cs typeface="Times New Roman" panose="02020603050405020304" pitchFamily="18" charset="0"/>
            </a:endParaRPr>
          </a:p>
        </p:txBody>
      </p:sp>
      <p:sp>
        <p:nvSpPr>
          <p:cNvPr id="10" name="Shape 7"/>
          <p:cNvSpPr/>
          <p:nvPr/>
        </p:nvSpPr>
        <p:spPr>
          <a:xfrm>
            <a:off x="7520404" y="4846778"/>
            <a:ext cx="709613" cy="27661"/>
          </a:xfrm>
          <a:prstGeom prst="roundRect">
            <a:avLst>
              <a:gd name="adj" fmla="val 133041"/>
            </a:avLst>
          </a:prstGeom>
          <a:solidFill>
            <a:srgbClr val="C6C6D2"/>
          </a:solidFill>
          <a:ln/>
        </p:spPr>
      </p:sp>
      <p:sp>
        <p:nvSpPr>
          <p:cNvPr id="11" name="Shape 8"/>
          <p:cNvSpPr/>
          <p:nvPr/>
        </p:nvSpPr>
        <p:spPr>
          <a:xfrm>
            <a:off x="7087136" y="4584710"/>
            <a:ext cx="456128" cy="551915"/>
          </a:xfrm>
          <a:prstGeom prst="roundRect">
            <a:avLst>
              <a:gd name="adj" fmla="val 6668"/>
            </a:avLst>
          </a:prstGeom>
          <a:solidFill>
            <a:srgbClr val="E0E0EC"/>
          </a:solidFill>
          <a:ln/>
        </p:spPr>
      </p:sp>
      <p:sp>
        <p:nvSpPr>
          <p:cNvPr id="12" name="Text 9"/>
          <p:cNvSpPr/>
          <p:nvPr/>
        </p:nvSpPr>
        <p:spPr>
          <a:xfrm>
            <a:off x="7235607" y="4676636"/>
            <a:ext cx="159068" cy="367945"/>
          </a:xfrm>
          <a:prstGeom prst="rect">
            <a:avLst/>
          </a:prstGeom>
          <a:noFill/>
          <a:ln/>
        </p:spPr>
        <p:txBody>
          <a:bodyPr wrap="none" lIns="0" tIns="0" rIns="0" bIns="0" rtlCol="0" anchor="t"/>
          <a:lstStyle/>
          <a:p>
            <a:pPr marL="0" indent="0" algn="ctr">
              <a:lnSpc>
                <a:spcPts val="2350"/>
              </a:lnSpc>
              <a:buNone/>
            </a:pPr>
            <a:r>
              <a:rPr lang="en-US" sz="2350" b="1" dirty="0">
                <a:solidFill>
                  <a:srgbClr val="39393C"/>
                </a:solidFill>
                <a:latin typeface="Times New Roman" panose="02020603050405020304" pitchFamily="18" charset="0"/>
                <a:ea typeface="Playfair Display Bold" pitchFamily="34" charset="-122"/>
                <a:cs typeface="Times New Roman" panose="02020603050405020304" pitchFamily="18" charset="0"/>
              </a:rPr>
              <a:t>2</a:t>
            </a:r>
            <a:endParaRPr lang="en-US" sz="2350" dirty="0">
              <a:latin typeface="Times New Roman" panose="02020603050405020304" pitchFamily="18" charset="0"/>
              <a:cs typeface="Times New Roman" panose="02020603050405020304" pitchFamily="18" charset="0"/>
            </a:endParaRPr>
          </a:p>
        </p:txBody>
      </p:sp>
      <p:sp>
        <p:nvSpPr>
          <p:cNvPr id="13" name="Text 10"/>
          <p:cNvSpPr/>
          <p:nvPr/>
        </p:nvSpPr>
        <p:spPr>
          <a:xfrm>
            <a:off x="8430339" y="4573976"/>
            <a:ext cx="2534364" cy="383359"/>
          </a:xfrm>
          <a:prstGeom prst="rect">
            <a:avLst/>
          </a:prstGeom>
          <a:noFill/>
          <a:ln/>
        </p:spPr>
        <p:txBody>
          <a:bodyPr wrap="none" lIns="0" tIns="0" rIns="0" bIns="0" rtlCol="0" anchor="t"/>
          <a:lstStyle/>
          <a:p>
            <a:pPr marL="0" indent="0" algn="l">
              <a:lnSpc>
                <a:spcPts val="2450"/>
              </a:lnSpc>
              <a:buNone/>
            </a:pPr>
            <a:r>
              <a:rPr lang="en-US" sz="1950" b="1" dirty="0">
                <a:solidFill>
                  <a:srgbClr val="39393C"/>
                </a:solidFill>
                <a:latin typeface="Times New Roman" panose="02020603050405020304" pitchFamily="18" charset="0"/>
                <a:ea typeface="Playfair Display Bold" pitchFamily="34" charset="-122"/>
                <a:cs typeface="Times New Roman" panose="02020603050405020304" pitchFamily="18" charset="0"/>
              </a:rPr>
              <a:t>Data Privacy and Security</a:t>
            </a:r>
            <a:endParaRPr lang="en-US" sz="1950" dirty="0">
              <a:latin typeface="Times New Roman" panose="02020603050405020304" pitchFamily="18" charset="0"/>
              <a:cs typeface="Times New Roman" panose="02020603050405020304" pitchFamily="18" charset="0"/>
            </a:endParaRPr>
          </a:p>
        </p:txBody>
      </p:sp>
      <p:sp>
        <p:nvSpPr>
          <p:cNvPr id="14" name="Text 11"/>
          <p:cNvSpPr/>
          <p:nvPr/>
        </p:nvSpPr>
        <p:spPr>
          <a:xfrm>
            <a:off x="8430339" y="4977522"/>
            <a:ext cx="5490448" cy="784870"/>
          </a:xfrm>
          <a:prstGeom prst="rect">
            <a:avLst/>
          </a:prstGeom>
          <a:noFill/>
          <a:ln/>
        </p:spPr>
        <p:txBody>
          <a:bodyPr wrap="square" lIns="0" tIns="0" rIns="0" bIns="0" rtlCol="0" anchor="t"/>
          <a:lstStyle/>
          <a:p>
            <a:pPr marL="0" indent="0" algn="l">
              <a:lnSpc>
                <a:spcPts val="2550"/>
              </a:lnSpc>
              <a:buNone/>
            </a:pPr>
            <a:r>
              <a:rPr lang="en-US" sz="1550" dirty="0">
                <a:solidFill>
                  <a:srgbClr val="39393C"/>
                </a:solidFill>
                <a:latin typeface="Times New Roman" panose="02020603050405020304" pitchFamily="18" charset="0"/>
                <a:ea typeface="Open Sans" pitchFamily="34" charset="-122"/>
                <a:cs typeface="Times New Roman" panose="02020603050405020304" pitchFamily="18" charset="0"/>
              </a:rPr>
              <a:t>Leverage blockchain technology to ensure the transparency, privacy, and security of user data, bookings, and transactions, while using smart contracts for decentralized payments.</a:t>
            </a:r>
            <a:endParaRPr lang="en-US" sz="1550" dirty="0">
              <a:latin typeface="Times New Roman" panose="02020603050405020304" pitchFamily="18" charset="0"/>
              <a:cs typeface="Times New Roman" panose="02020603050405020304" pitchFamily="18" charset="0"/>
            </a:endParaRPr>
          </a:p>
        </p:txBody>
      </p:sp>
      <p:sp>
        <p:nvSpPr>
          <p:cNvPr id="15" name="Shape 12"/>
          <p:cNvSpPr/>
          <p:nvPr/>
        </p:nvSpPr>
        <p:spPr>
          <a:xfrm>
            <a:off x="6400383" y="5759034"/>
            <a:ext cx="709613" cy="27661"/>
          </a:xfrm>
          <a:prstGeom prst="roundRect">
            <a:avLst>
              <a:gd name="adj" fmla="val 133041"/>
            </a:avLst>
          </a:prstGeom>
          <a:solidFill>
            <a:srgbClr val="C6C6D2"/>
          </a:solidFill>
          <a:ln/>
        </p:spPr>
      </p:sp>
      <p:sp>
        <p:nvSpPr>
          <p:cNvPr id="16" name="Shape 13"/>
          <p:cNvSpPr/>
          <p:nvPr/>
        </p:nvSpPr>
        <p:spPr>
          <a:xfrm>
            <a:off x="7087136" y="5496967"/>
            <a:ext cx="456128" cy="551915"/>
          </a:xfrm>
          <a:prstGeom prst="roundRect">
            <a:avLst>
              <a:gd name="adj" fmla="val 6668"/>
            </a:avLst>
          </a:prstGeom>
          <a:solidFill>
            <a:srgbClr val="E0E0EC"/>
          </a:solidFill>
          <a:ln/>
        </p:spPr>
      </p:sp>
      <p:sp>
        <p:nvSpPr>
          <p:cNvPr id="17" name="Text 14"/>
          <p:cNvSpPr/>
          <p:nvPr/>
        </p:nvSpPr>
        <p:spPr>
          <a:xfrm>
            <a:off x="7240965" y="5588893"/>
            <a:ext cx="148471" cy="367945"/>
          </a:xfrm>
          <a:prstGeom prst="rect">
            <a:avLst/>
          </a:prstGeom>
          <a:noFill/>
          <a:ln/>
        </p:spPr>
        <p:txBody>
          <a:bodyPr wrap="none" lIns="0" tIns="0" rIns="0" bIns="0" rtlCol="0" anchor="t"/>
          <a:lstStyle/>
          <a:p>
            <a:pPr marL="0" indent="0" algn="ctr">
              <a:lnSpc>
                <a:spcPts val="2350"/>
              </a:lnSpc>
              <a:buNone/>
            </a:pPr>
            <a:r>
              <a:rPr lang="en-US" sz="2350" b="1" dirty="0">
                <a:solidFill>
                  <a:srgbClr val="39393C"/>
                </a:solidFill>
                <a:latin typeface="Times New Roman" panose="02020603050405020304" pitchFamily="18" charset="0"/>
                <a:ea typeface="Playfair Display Bold" pitchFamily="34" charset="-122"/>
                <a:cs typeface="Times New Roman" panose="02020603050405020304" pitchFamily="18" charset="0"/>
              </a:rPr>
              <a:t>3</a:t>
            </a:r>
            <a:endParaRPr lang="en-US" sz="2350" dirty="0">
              <a:latin typeface="Times New Roman" panose="02020603050405020304" pitchFamily="18" charset="0"/>
              <a:cs typeface="Times New Roman" panose="02020603050405020304" pitchFamily="18" charset="0"/>
            </a:endParaRPr>
          </a:p>
        </p:txBody>
      </p:sp>
      <p:sp>
        <p:nvSpPr>
          <p:cNvPr id="18" name="Text 15"/>
          <p:cNvSpPr/>
          <p:nvPr/>
        </p:nvSpPr>
        <p:spPr>
          <a:xfrm>
            <a:off x="3312438" y="5486232"/>
            <a:ext cx="2887623" cy="383359"/>
          </a:xfrm>
          <a:prstGeom prst="rect">
            <a:avLst/>
          </a:prstGeom>
          <a:noFill/>
          <a:ln/>
        </p:spPr>
        <p:txBody>
          <a:bodyPr wrap="none" lIns="0" tIns="0" rIns="0" bIns="0" rtlCol="0" anchor="t"/>
          <a:lstStyle/>
          <a:p>
            <a:pPr marL="0" indent="0" algn="r">
              <a:lnSpc>
                <a:spcPts val="2450"/>
              </a:lnSpc>
              <a:buNone/>
            </a:pPr>
            <a:r>
              <a:rPr lang="en-US" sz="1950" b="1" dirty="0">
                <a:solidFill>
                  <a:srgbClr val="39393C"/>
                </a:solidFill>
                <a:latin typeface="Times New Roman" panose="02020603050405020304" pitchFamily="18" charset="0"/>
                <a:ea typeface="Playfair Display Bold" pitchFamily="34" charset="-122"/>
                <a:cs typeface="Times New Roman" panose="02020603050405020304" pitchFamily="18" charset="0"/>
              </a:rPr>
              <a:t>Decentralized and Scalable Platform</a:t>
            </a:r>
            <a:endParaRPr lang="en-US" sz="1950" dirty="0">
              <a:latin typeface="Times New Roman" panose="02020603050405020304" pitchFamily="18" charset="0"/>
              <a:cs typeface="Times New Roman" panose="02020603050405020304" pitchFamily="18" charset="0"/>
            </a:endParaRPr>
          </a:p>
        </p:txBody>
      </p:sp>
      <p:sp>
        <p:nvSpPr>
          <p:cNvPr id="19" name="Text 16"/>
          <p:cNvSpPr/>
          <p:nvPr/>
        </p:nvSpPr>
        <p:spPr>
          <a:xfrm>
            <a:off x="709613" y="5889779"/>
            <a:ext cx="5490448" cy="784870"/>
          </a:xfrm>
          <a:prstGeom prst="rect">
            <a:avLst/>
          </a:prstGeom>
          <a:noFill/>
          <a:ln/>
        </p:spPr>
        <p:txBody>
          <a:bodyPr wrap="square" lIns="0" tIns="0" rIns="0" bIns="0" rtlCol="0" anchor="t"/>
          <a:lstStyle/>
          <a:p>
            <a:pPr marL="0" indent="0" algn="just">
              <a:lnSpc>
                <a:spcPts val="2550"/>
              </a:lnSpc>
              <a:buNone/>
            </a:pPr>
            <a:r>
              <a:rPr lang="en-US" sz="1550" dirty="0">
                <a:solidFill>
                  <a:srgbClr val="39393C"/>
                </a:solidFill>
                <a:latin typeface="Times New Roman" panose="02020603050405020304" pitchFamily="18" charset="0"/>
                <a:ea typeface="Open Sans" pitchFamily="34" charset="-122"/>
                <a:cs typeface="Times New Roman" panose="02020603050405020304" pitchFamily="18" charset="0"/>
              </a:rPr>
              <a:t>Build a decentralized, peer-to-peer system that allows for efficient, scalable travel planning, giving users control over their data and enabling adaptive, real-time travel recommendations.</a:t>
            </a:r>
            <a:endParaRPr lang="en-US" sz="1550" dirty="0">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60379740-E1B2-5D14-DF51-8396AC3C0126}"/>
              </a:ext>
            </a:extLst>
          </p:cNvPr>
          <p:cNvPicPr>
            <a:picLocks noChangeAspect="1"/>
          </p:cNvPicPr>
          <p:nvPr/>
        </p:nvPicPr>
        <p:blipFill>
          <a:blip r:embed="rId4"/>
          <a:stretch>
            <a:fillRect/>
          </a:stretch>
        </p:blipFill>
        <p:spPr>
          <a:xfrm>
            <a:off x="12815763" y="7815236"/>
            <a:ext cx="1781424" cy="37152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856417" y="437911"/>
            <a:ext cx="7645241" cy="2007394"/>
          </a:xfrm>
          <a:prstGeom prst="rect">
            <a:avLst/>
          </a:prstGeom>
          <a:noFill/>
          <a:ln/>
        </p:spPr>
        <p:txBody>
          <a:bodyPr wrap="square" lIns="0" tIns="0" rIns="0" bIns="0" rtlCol="0" anchor="t"/>
          <a:lstStyle/>
          <a:p>
            <a:pPr marL="0" indent="0">
              <a:lnSpc>
                <a:spcPts val="5250"/>
              </a:lnSpc>
              <a:buNone/>
            </a:pPr>
            <a:r>
              <a:rPr lang="en-US" sz="4200" b="1" dirty="0">
                <a:solidFill>
                  <a:srgbClr val="101014"/>
                </a:solidFill>
                <a:latin typeface="Times New Roman" panose="02020603050405020304" pitchFamily="18" charset="0"/>
                <a:ea typeface="Playfair Display Bold" pitchFamily="34" charset="-122"/>
                <a:cs typeface="Times New Roman" panose="02020603050405020304" pitchFamily="18" charset="0"/>
              </a:rPr>
              <a:t>Alignment with UN Sustainable Development Goals (SDGs)</a:t>
            </a:r>
            <a:endParaRPr lang="en-US" sz="4200" dirty="0">
              <a:latin typeface="Times New Roman" panose="02020603050405020304" pitchFamily="18" charset="0"/>
              <a:cs typeface="Times New Roman" panose="02020603050405020304" pitchFamily="18" charset="0"/>
            </a:endParaRPr>
          </a:p>
        </p:txBody>
      </p:sp>
      <p:sp>
        <p:nvSpPr>
          <p:cNvPr id="4" name="Shape 1"/>
          <p:cNvSpPr/>
          <p:nvPr/>
        </p:nvSpPr>
        <p:spPr>
          <a:xfrm>
            <a:off x="866896" y="2676048"/>
            <a:ext cx="3715583" cy="2619375"/>
          </a:xfrm>
          <a:prstGeom prst="roundRect">
            <a:avLst>
              <a:gd name="adj" fmla="val 1681"/>
            </a:avLst>
          </a:prstGeom>
          <a:solidFill>
            <a:srgbClr val="E0E0EC"/>
          </a:solidFill>
          <a:ln/>
        </p:spPr>
      </p:sp>
      <p:sp>
        <p:nvSpPr>
          <p:cNvPr id="5" name="Text 2"/>
          <p:cNvSpPr/>
          <p:nvPr/>
        </p:nvSpPr>
        <p:spPr>
          <a:xfrm>
            <a:off x="1080969" y="2816721"/>
            <a:ext cx="3287435" cy="669131"/>
          </a:xfrm>
          <a:prstGeom prst="rect">
            <a:avLst/>
          </a:prstGeom>
          <a:noFill/>
          <a:ln/>
        </p:spPr>
        <p:txBody>
          <a:bodyPr wrap="square" lIns="0" tIns="0" rIns="0" bIns="0" rtlCol="0" anchor="t"/>
          <a:lstStyle/>
          <a:p>
            <a:pPr marL="0" indent="0">
              <a:lnSpc>
                <a:spcPts val="2600"/>
              </a:lnSpc>
              <a:buNone/>
            </a:pPr>
            <a:r>
              <a:rPr lang="en-US" sz="2100" b="1" dirty="0">
                <a:solidFill>
                  <a:srgbClr val="39393C"/>
                </a:solidFill>
                <a:latin typeface="Times New Roman" panose="02020603050405020304" pitchFamily="18" charset="0"/>
                <a:ea typeface="Playfair Display Bold" pitchFamily="34" charset="-122"/>
                <a:cs typeface="Times New Roman" panose="02020603050405020304" pitchFamily="18" charset="0"/>
              </a:rPr>
              <a:t>SDG 9: </a:t>
            </a:r>
            <a:r>
              <a:rPr lang="en-US" sz="2100" b="1" dirty="0" err="1">
                <a:solidFill>
                  <a:srgbClr val="39393C"/>
                </a:solidFill>
                <a:latin typeface="Times New Roman" panose="02020603050405020304" pitchFamily="18" charset="0"/>
                <a:ea typeface="Playfair Display Bold" pitchFamily="34" charset="-122"/>
                <a:cs typeface="Times New Roman" panose="02020603050405020304" pitchFamily="18" charset="0"/>
              </a:rPr>
              <a:t>Industry,Innovation</a:t>
            </a:r>
            <a:r>
              <a:rPr lang="en-US" sz="2100" b="1" dirty="0">
                <a:solidFill>
                  <a:srgbClr val="39393C"/>
                </a:solidFill>
                <a:latin typeface="Times New Roman" panose="02020603050405020304" pitchFamily="18" charset="0"/>
                <a:ea typeface="Playfair Display Bold" pitchFamily="34" charset="-122"/>
                <a:cs typeface="Times New Roman" panose="02020603050405020304" pitchFamily="18" charset="0"/>
              </a:rPr>
              <a:t>, and Infrastructure</a:t>
            </a:r>
            <a:endParaRPr lang="en-US" sz="2100" dirty="0">
              <a:latin typeface="Times New Roman" panose="02020603050405020304" pitchFamily="18" charset="0"/>
              <a:cs typeface="Times New Roman" panose="02020603050405020304" pitchFamily="18" charset="0"/>
            </a:endParaRPr>
          </a:p>
        </p:txBody>
      </p:sp>
      <p:sp>
        <p:nvSpPr>
          <p:cNvPr id="6" name="Text 3"/>
          <p:cNvSpPr/>
          <p:nvPr/>
        </p:nvSpPr>
        <p:spPr>
          <a:xfrm>
            <a:off x="1041203" y="3857268"/>
            <a:ext cx="3287435" cy="685324"/>
          </a:xfrm>
          <a:prstGeom prst="rect">
            <a:avLst/>
          </a:prstGeom>
          <a:noFill/>
          <a:ln/>
        </p:spPr>
        <p:txBody>
          <a:bodyPr wrap="square" lIns="0" tIns="0" rIns="0" bIns="0" rtlCol="0" anchor="t"/>
          <a:lstStyle/>
          <a:p>
            <a:pPr marL="0" indent="0">
              <a:lnSpc>
                <a:spcPts val="2650"/>
              </a:lnSpc>
              <a:buNone/>
            </a:pPr>
            <a:r>
              <a:rPr lang="en-US" sz="1650" dirty="0">
                <a:solidFill>
                  <a:srgbClr val="39393C"/>
                </a:solidFill>
                <a:latin typeface="Times New Roman" panose="02020603050405020304" pitchFamily="18" charset="0"/>
                <a:ea typeface="Open Sans" pitchFamily="34" charset="-122"/>
                <a:cs typeface="Times New Roman" panose="02020603050405020304" pitchFamily="18" charset="0"/>
              </a:rPr>
              <a:t> Promotes innovation in the travel sector through AI, blockchain, and decentralized systems.</a:t>
            </a:r>
            <a:endParaRPr lang="en-US" sz="1650" dirty="0">
              <a:latin typeface="Times New Roman" panose="02020603050405020304" pitchFamily="18" charset="0"/>
              <a:cs typeface="Times New Roman" panose="02020603050405020304" pitchFamily="18" charset="0"/>
            </a:endParaRPr>
          </a:p>
        </p:txBody>
      </p:sp>
      <p:sp>
        <p:nvSpPr>
          <p:cNvPr id="7" name="Shape 4"/>
          <p:cNvSpPr/>
          <p:nvPr/>
        </p:nvSpPr>
        <p:spPr>
          <a:xfrm>
            <a:off x="4824176" y="2676048"/>
            <a:ext cx="3612476" cy="2543652"/>
          </a:xfrm>
          <a:prstGeom prst="roundRect">
            <a:avLst>
              <a:gd name="adj" fmla="val 1681"/>
            </a:avLst>
          </a:prstGeom>
          <a:solidFill>
            <a:srgbClr val="E0E0EC"/>
          </a:solidFill>
          <a:ln/>
        </p:spPr>
      </p:sp>
      <p:sp>
        <p:nvSpPr>
          <p:cNvPr id="8" name="Text 5"/>
          <p:cNvSpPr/>
          <p:nvPr/>
        </p:nvSpPr>
        <p:spPr>
          <a:xfrm>
            <a:off x="5038249" y="2852438"/>
            <a:ext cx="3287435" cy="1004829"/>
          </a:xfrm>
          <a:prstGeom prst="rect">
            <a:avLst/>
          </a:prstGeom>
          <a:noFill/>
          <a:ln/>
        </p:spPr>
        <p:txBody>
          <a:bodyPr wrap="none" lIns="0" tIns="0" rIns="0" bIns="0" rtlCol="0" anchor="t"/>
          <a:lstStyle/>
          <a:p>
            <a:pPr marL="0" indent="0">
              <a:lnSpc>
                <a:spcPts val="2600"/>
              </a:lnSpc>
              <a:buNone/>
            </a:pPr>
            <a:r>
              <a:rPr lang="en-US" sz="2100" b="1" dirty="0">
                <a:solidFill>
                  <a:srgbClr val="39393C"/>
                </a:solidFill>
                <a:latin typeface="Times New Roman" panose="02020603050405020304" pitchFamily="18" charset="0"/>
                <a:ea typeface="Playfair Display Bold" pitchFamily="34" charset="-122"/>
                <a:cs typeface="Times New Roman" panose="02020603050405020304" pitchFamily="18" charset="0"/>
              </a:rPr>
              <a:t>SDG 12: </a:t>
            </a:r>
          </a:p>
          <a:p>
            <a:pPr marL="0" indent="0">
              <a:lnSpc>
                <a:spcPts val="2600"/>
              </a:lnSpc>
              <a:buNone/>
            </a:pPr>
            <a:r>
              <a:rPr lang="en-IN" sz="2100" b="1" dirty="0">
                <a:solidFill>
                  <a:srgbClr val="39393C"/>
                </a:solidFill>
                <a:latin typeface="Times New Roman" panose="02020603050405020304" pitchFamily="18" charset="0"/>
                <a:ea typeface="Playfair Display Bold" pitchFamily="34" charset="-122"/>
                <a:cs typeface="Times New Roman" panose="02020603050405020304" pitchFamily="18" charset="0"/>
              </a:rPr>
              <a:t>Responsible Consumption </a:t>
            </a:r>
          </a:p>
          <a:p>
            <a:pPr marL="0" indent="0">
              <a:lnSpc>
                <a:spcPts val="2600"/>
              </a:lnSpc>
              <a:buNone/>
            </a:pPr>
            <a:r>
              <a:rPr lang="en-IN" sz="2100" b="1" dirty="0">
                <a:solidFill>
                  <a:srgbClr val="39393C"/>
                </a:solidFill>
                <a:latin typeface="Times New Roman" panose="02020603050405020304" pitchFamily="18" charset="0"/>
                <a:ea typeface="Playfair Display Bold" pitchFamily="34" charset="-122"/>
                <a:cs typeface="Times New Roman" panose="02020603050405020304" pitchFamily="18" charset="0"/>
              </a:rPr>
              <a:t>and Production</a:t>
            </a:r>
            <a:endParaRPr lang="en-US" sz="2100" b="1" dirty="0">
              <a:solidFill>
                <a:srgbClr val="39393C"/>
              </a:solidFill>
              <a:latin typeface="Times New Roman" panose="02020603050405020304" pitchFamily="18" charset="0"/>
              <a:ea typeface="Playfair Display Bold" pitchFamily="34" charset="-122"/>
              <a:cs typeface="Times New Roman" panose="02020603050405020304" pitchFamily="18" charset="0"/>
            </a:endParaRPr>
          </a:p>
        </p:txBody>
      </p:sp>
      <p:sp>
        <p:nvSpPr>
          <p:cNvPr id="9" name="Text 6"/>
          <p:cNvSpPr/>
          <p:nvPr/>
        </p:nvSpPr>
        <p:spPr>
          <a:xfrm>
            <a:off x="5038250" y="3985736"/>
            <a:ext cx="3287435" cy="685324"/>
          </a:xfrm>
          <a:prstGeom prst="rect">
            <a:avLst/>
          </a:prstGeom>
          <a:noFill/>
          <a:ln/>
        </p:spPr>
        <p:txBody>
          <a:bodyPr wrap="square" lIns="0" tIns="0" rIns="0" bIns="0" rtlCol="0" anchor="t"/>
          <a:lstStyle/>
          <a:p>
            <a:pPr marL="0" indent="0">
              <a:lnSpc>
                <a:spcPts val="2650"/>
              </a:lnSpc>
              <a:buNone/>
            </a:pPr>
            <a:r>
              <a:rPr lang="en-US" sz="1650" dirty="0">
                <a:solidFill>
                  <a:srgbClr val="39393C"/>
                </a:solidFill>
                <a:latin typeface="Times New Roman" panose="02020603050405020304" pitchFamily="18" charset="0"/>
                <a:ea typeface="Open Sans" pitchFamily="34" charset="-122"/>
                <a:cs typeface="Times New Roman" panose="02020603050405020304" pitchFamily="18" charset="0"/>
              </a:rPr>
              <a:t>Optimizes resource use in travel, encouraging sustainable practices and reducing waste.</a:t>
            </a:r>
            <a:endParaRPr lang="en-US" sz="1650" dirty="0">
              <a:latin typeface="Times New Roman" panose="02020603050405020304" pitchFamily="18" charset="0"/>
              <a:cs typeface="Times New Roman" panose="02020603050405020304" pitchFamily="18" charset="0"/>
            </a:endParaRPr>
          </a:p>
        </p:txBody>
      </p:sp>
      <p:sp>
        <p:nvSpPr>
          <p:cNvPr id="10" name="Shape 7"/>
          <p:cNvSpPr/>
          <p:nvPr/>
        </p:nvSpPr>
        <p:spPr>
          <a:xfrm>
            <a:off x="2885738" y="5495866"/>
            <a:ext cx="3715583" cy="2253734"/>
          </a:xfrm>
          <a:prstGeom prst="roundRect">
            <a:avLst>
              <a:gd name="adj" fmla="val 1425"/>
            </a:avLst>
          </a:prstGeom>
          <a:solidFill>
            <a:srgbClr val="E0E0EC"/>
          </a:solidFill>
          <a:ln/>
        </p:spPr>
        <p:txBody>
          <a:bodyPr/>
          <a:lstStyle/>
          <a:p>
            <a:endParaRPr lang="en-IN" dirty="0">
              <a:latin typeface="Times New Roman" panose="02020603050405020304" pitchFamily="18" charset="0"/>
              <a:cs typeface="Times New Roman" panose="02020603050405020304" pitchFamily="18" charset="0"/>
            </a:endParaRPr>
          </a:p>
        </p:txBody>
      </p:sp>
      <p:sp>
        <p:nvSpPr>
          <p:cNvPr id="11" name="Text 8"/>
          <p:cNvSpPr/>
          <p:nvPr/>
        </p:nvSpPr>
        <p:spPr>
          <a:xfrm>
            <a:off x="3471755" y="5801409"/>
            <a:ext cx="3030696" cy="797599"/>
          </a:xfrm>
          <a:prstGeom prst="rect">
            <a:avLst/>
          </a:prstGeom>
          <a:noFill/>
          <a:ln/>
        </p:spPr>
        <p:txBody>
          <a:bodyPr wrap="none" lIns="0" tIns="0" rIns="0" bIns="0" rtlCol="0" anchor="t"/>
          <a:lstStyle/>
          <a:p>
            <a:pPr marL="0" indent="0">
              <a:lnSpc>
                <a:spcPts val="2600"/>
              </a:lnSpc>
              <a:buNone/>
            </a:pPr>
            <a:r>
              <a:rPr lang="en-US" sz="2100" b="1" dirty="0">
                <a:solidFill>
                  <a:srgbClr val="39393C"/>
                </a:solidFill>
                <a:latin typeface="Times New Roman" panose="02020603050405020304" pitchFamily="18" charset="0"/>
                <a:ea typeface="Playfair Display Bold" pitchFamily="34" charset="-122"/>
                <a:cs typeface="Times New Roman" panose="02020603050405020304" pitchFamily="18" charset="0"/>
              </a:rPr>
              <a:t>SDG 16:Peace, Justice , </a:t>
            </a:r>
          </a:p>
          <a:p>
            <a:pPr marL="0" indent="0">
              <a:lnSpc>
                <a:spcPts val="2600"/>
              </a:lnSpc>
              <a:buNone/>
            </a:pPr>
            <a:r>
              <a:rPr lang="en-US" sz="2100" b="1" dirty="0">
                <a:solidFill>
                  <a:srgbClr val="39393C"/>
                </a:solidFill>
                <a:latin typeface="Times New Roman" panose="02020603050405020304" pitchFamily="18" charset="0"/>
                <a:ea typeface="Playfair Display Bold" pitchFamily="34" charset="-122"/>
                <a:cs typeface="Times New Roman" panose="02020603050405020304" pitchFamily="18" charset="0"/>
              </a:rPr>
              <a:t>and Strong Institutions</a:t>
            </a:r>
            <a:endParaRPr lang="en-US" sz="2100" dirty="0">
              <a:latin typeface="Times New Roman" panose="02020603050405020304" pitchFamily="18" charset="0"/>
              <a:cs typeface="Times New Roman" panose="02020603050405020304" pitchFamily="18" charset="0"/>
            </a:endParaRPr>
          </a:p>
        </p:txBody>
      </p:sp>
      <p:sp>
        <p:nvSpPr>
          <p:cNvPr id="12" name="Text 9"/>
          <p:cNvSpPr/>
          <p:nvPr/>
        </p:nvSpPr>
        <p:spPr>
          <a:xfrm>
            <a:off x="3471755" y="6599008"/>
            <a:ext cx="3287435" cy="1027986"/>
          </a:xfrm>
          <a:prstGeom prst="rect">
            <a:avLst/>
          </a:prstGeom>
          <a:noFill/>
          <a:ln/>
        </p:spPr>
        <p:txBody>
          <a:bodyPr wrap="square" lIns="0" tIns="0" rIns="0" bIns="0" rtlCol="0" anchor="t"/>
          <a:lstStyle/>
          <a:p>
            <a:pPr marL="0" indent="0">
              <a:lnSpc>
                <a:spcPts val="2650"/>
              </a:lnSpc>
              <a:buNone/>
            </a:pPr>
            <a:r>
              <a:rPr lang="en-US" sz="1650" dirty="0">
                <a:solidFill>
                  <a:srgbClr val="39393C"/>
                </a:solidFill>
                <a:latin typeface="Times New Roman" panose="02020603050405020304" pitchFamily="18" charset="0"/>
                <a:ea typeface="Open Sans" pitchFamily="34" charset="-122"/>
                <a:cs typeface="Times New Roman" panose="02020603050405020304" pitchFamily="18" charset="0"/>
              </a:rPr>
              <a:t>Enhances transparency and accountability through secure, decentralized transactions.</a:t>
            </a:r>
            <a:endParaRPr lang="en-US" sz="1650" dirty="0">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A758400F-69A0-6188-9D27-3D7705B9BAF7}"/>
              </a:ext>
            </a:extLst>
          </p:cNvPr>
          <p:cNvPicPr>
            <a:picLocks noChangeAspect="1"/>
          </p:cNvPicPr>
          <p:nvPr/>
        </p:nvPicPr>
        <p:blipFill>
          <a:blip r:embed="rId3"/>
          <a:stretch>
            <a:fillRect/>
          </a:stretch>
        </p:blipFill>
        <p:spPr>
          <a:xfrm>
            <a:off x="8805903" y="558443"/>
            <a:ext cx="6040382" cy="689613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6169938" y="538520"/>
            <a:ext cx="6175296" cy="610314"/>
          </a:xfrm>
          <a:prstGeom prst="rect">
            <a:avLst/>
          </a:prstGeom>
          <a:noFill/>
          <a:ln/>
        </p:spPr>
        <p:txBody>
          <a:bodyPr wrap="none" lIns="0" tIns="0" rIns="0" bIns="0" rtlCol="0" anchor="t"/>
          <a:lstStyle/>
          <a:p>
            <a:pPr marL="0" indent="0">
              <a:lnSpc>
                <a:spcPts val="4800"/>
              </a:lnSpc>
              <a:buNone/>
            </a:pPr>
            <a:r>
              <a:rPr lang="en-US" sz="3800" b="1" dirty="0">
                <a:solidFill>
                  <a:srgbClr val="101014"/>
                </a:solidFill>
                <a:latin typeface="Times New Roman" panose="02020603050405020304" pitchFamily="18" charset="0"/>
                <a:ea typeface="Playfair Display Bold" pitchFamily="34" charset="-122"/>
                <a:cs typeface="Times New Roman" panose="02020603050405020304" pitchFamily="18" charset="0"/>
              </a:rPr>
              <a:t>Methodology and Approach</a:t>
            </a:r>
            <a:endParaRPr lang="en-US" sz="3800"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3"/>
          <a:stretch>
            <a:fillRect/>
          </a:stretch>
        </p:blipFill>
        <p:spPr>
          <a:xfrm>
            <a:off x="6169938" y="1441728"/>
            <a:ext cx="976432" cy="1562338"/>
          </a:xfrm>
          <a:prstGeom prst="rect">
            <a:avLst/>
          </a:prstGeom>
        </p:spPr>
      </p:pic>
      <p:sp>
        <p:nvSpPr>
          <p:cNvPr id="5" name="Text 1"/>
          <p:cNvSpPr/>
          <p:nvPr/>
        </p:nvSpPr>
        <p:spPr>
          <a:xfrm>
            <a:off x="7439263" y="1636990"/>
            <a:ext cx="2441258" cy="305038"/>
          </a:xfrm>
          <a:prstGeom prst="rect">
            <a:avLst/>
          </a:prstGeom>
          <a:noFill/>
          <a:ln/>
        </p:spPr>
        <p:txBody>
          <a:bodyPr wrap="none" lIns="0" tIns="0" rIns="0" bIns="0" rtlCol="0" anchor="t"/>
          <a:lstStyle/>
          <a:p>
            <a:pPr marL="0" indent="0" algn="l">
              <a:lnSpc>
                <a:spcPts val="2400"/>
              </a:lnSpc>
              <a:buNone/>
            </a:pPr>
            <a:r>
              <a:rPr lang="en-US" sz="1900" b="1" dirty="0">
                <a:solidFill>
                  <a:srgbClr val="39393C"/>
                </a:solidFill>
                <a:latin typeface="Times New Roman" panose="02020603050405020304" pitchFamily="18" charset="0"/>
                <a:ea typeface="Playfair Display Bold" pitchFamily="34" charset="-122"/>
                <a:cs typeface="Times New Roman" panose="02020603050405020304" pitchFamily="18" charset="0"/>
              </a:rPr>
              <a:t>AI-Driven Personalization</a:t>
            </a:r>
            <a:endParaRPr lang="en-US" sz="1900" dirty="0">
              <a:latin typeface="Times New Roman" panose="02020603050405020304" pitchFamily="18" charset="0"/>
              <a:cs typeface="Times New Roman" panose="02020603050405020304" pitchFamily="18" charset="0"/>
            </a:endParaRPr>
          </a:p>
        </p:txBody>
      </p:sp>
      <p:sp>
        <p:nvSpPr>
          <p:cNvPr id="6" name="Text 2"/>
          <p:cNvSpPr/>
          <p:nvPr/>
        </p:nvSpPr>
        <p:spPr>
          <a:xfrm>
            <a:off x="7439263" y="2059186"/>
            <a:ext cx="6507599" cy="624840"/>
          </a:xfrm>
          <a:prstGeom prst="rect">
            <a:avLst/>
          </a:prstGeom>
          <a:noFill/>
          <a:ln/>
        </p:spPr>
        <p:txBody>
          <a:bodyPr wrap="square" lIns="0" tIns="0" rIns="0" bIns="0" rtlCol="0" anchor="t"/>
          <a:lstStyle/>
          <a:p>
            <a:pPr marL="0" indent="0" algn="l">
              <a:lnSpc>
                <a:spcPts val="2450"/>
              </a:lnSpc>
              <a:buNone/>
            </a:pPr>
            <a:r>
              <a:rPr lang="en-US" sz="1500" dirty="0">
                <a:solidFill>
                  <a:srgbClr val="39393C"/>
                </a:solidFill>
                <a:latin typeface="Times New Roman" panose="02020603050405020304" pitchFamily="18" charset="0"/>
                <a:ea typeface="Open Sans" pitchFamily="34" charset="-122"/>
                <a:cs typeface="Times New Roman" panose="02020603050405020304" pitchFamily="18" charset="0"/>
              </a:rPr>
              <a:t>AI models create custom travel itineraries based on user preferences and real-time data (weather, events).</a:t>
            </a:r>
            <a:endParaRPr lang="en-US" sz="1500" dirty="0">
              <a:latin typeface="Times New Roman" panose="02020603050405020304" pitchFamily="18" charset="0"/>
              <a:cs typeface="Times New Roman" panose="02020603050405020304" pitchFamily="18" charset="0"/>
            </a:endParaRPr>
          </a:p>
        </p:txBody>
      </p:sp>
      <p:pic>
        <p:nvPicPr>
          <p:cNvPr id="7" name="Image 2" descr="preencoded.png"/>
          <p:cNvPicPr>
            <a:picLocks noChangeAspect="1"/>
          </p:cNvPicPr>
          <p:nvPr/>
        </p:nvPicPr>
        <p:blipFill>
          <a:blip r:embed="rId4"/>
          <a:stretch>
            <a:fillRect/>
          </a:stretch>
        </p:blipFill>
        <p:spPr>
          <a:xfrm>
            <a:off x="6169938" y="3004066"/>
            <a:ext cx="976432" cy="1562338"/>
          </a:xfrm>
          <a:prstGeom prst="rect">
            <a:avLst/>
          </a:prstGeom>
        </p:spPr>
      </p:pic>
      <p:sp>
        <p:nvSpPr>
          <p:cNvPr id="8" name="Text 3"/>
          <p:cNvSpPr/>
          <p:nvPr/>
        </p:nvSpPr>
        <p:spPr>
          <a:xfrm>
            <a:off x="7439263" y="3199328"/>
            <a:ext cx="2624852" cy="305038"/>
          </a:xfrm>
          <a:prstGeom prst="rect">
            <a:avLst/>
          </a:prstGeom>
          <a:noFill/>
          <a:ln/>
        </p:spPr>
        <p:txBody>
          <a:bodyPr wrap="none" lIns="0" tIns="0" rIns="0" bIns="0" rtlCol="0" anchor="t"/>
          <a:lstStyle/>
          <a:p>
            <a:pPr marL="0" indent="0" algn="l">
              <a:lnSpc>
                <a:spcPts val="2400"/>
              </a:lnSpc>
              <a:buNone/>
            </a:pPr>
            <a:r>
              <a:rPr lang="en-US" sz="1900" b="1" dirty="0">
                <a:solidFill>
                  <a:srgbClr val="39393C"/>
                </a:solidFill>
                <a:latin typeface="Times New Roman" panose="02020603050405020304" pitchFamily="18" charset="0"/>
                <a:ea typeface="Playfair Display Bold" pitchFamily="34" charset="-122"/>
                <a:cs typeface="Times New Roman" panose="02020603050405020304" pitchFamily="18" charset="0"/>
              </a:rPr>
              <a:t>Blockchain Security</a:t>
            </a:r>
            <a:endParaRPr lang="en-US" sz="1900" dirty="0">
              <a:latin typeface="Times New Roman" panose="02020603050405020304" pitchFamily="18" charset="0"/>
              <a:cs typeface="Times New Roman" panose="02020603050405020304" pitchFamily="18" charset="0"/>
            </a:endParaRPr>
          </a:p>
        </p:txBody>
      </p:sp>
      <p:sp>
        <p:nvSpPr>
          <p:cNvPr id="9" name="Text 4"/>
          <p:cNvSpPr/>
          <p:nvPr/>
        </p:nvSpPr>
        <p:spPr>
          <a:xfrm>
            <a:off x="7439263" y="3621524"/>
            <a:ext cx="6507599" cy="624840"/>
          </a:xfrm>
          <a:prstGeom prst="rect">
            <a:avLst/>
          </a:prstGeom>
          <a:noFill/>
          <a:ln/>
        </p:spPr>
        <p:txBody>
          <a:bodyPr wrap="square" lIns="0" tIns="0" rIns="0" bIns="0" rtlCol="0" anchor="t"/>
          <a:lstStyle/>
          <a:p>
            <a:pPr marL="0" indent="0" algn="l">
              <a:lnSpc>
                <a:spcPts val="2450"/>
              </a:lnSpc>
              <a:buNone/>
            </a:pPr>
            <a:r>
              <a:rPr lang="en-US" sz="1500" dirty="0">
                <a:solidFill>
                  <a:srgbClr val="39393C"/>
                </a:solidFill>
                <a:latin typeface="Times New Roman" panose="02020603050405020304" pitchFamily="18" charset="0"/>
                <a:ea typeface="Open Sans" pitchFamily="34" charset="-122"/>
                <a:cs typeface="Times New Roman" panose="02020603050405020304" pitchFamily="18" charset="0"/>
              </a:rPr>
              <a:t>Blockchain ensures transparency, privacy, and secure transactions, with smart contracts for decentralized payments.</a:t>
            </a:r>
            <a:endParaRPr lang="en-US" sz="1500" dirty="0">
              <a:latin typeface="Times New Roman" panose="02020603050405020304" pitchFamily="18" charset="0"/>
              <a:cs typeface="Times New Roman" panose="02020603050405020304" pitchFamily="18" charset="0"/>
            </a:endParaRPr>
          </a:p>
        </p:txBody>
      </p:sp>
      <p:pic>
        <p:nvPicPr>
          <p:cNvPr id="10" name="Image 3" descr="preencoded.png"/>
          <p:cNvPicPr>
            <a:picLocks noChangeAspect="1"/>
          </p:cNvPicPr>
          <p:nvPr/>
        </p:nvPicPr>
        <p:blipFill>
          <a:blip r:embed="rId5"/>
          <a:stretch>
            <a:fillRect/>
          </a:stretch>
        </p:blipFill>
        <p:spPr>
          <a:xfrm>
            <a:off x="6169938" y="4566404"/>
            <a:ext cx="976432" cy="1562338"/>
          </a:xfrm>
          <a:prstGeom prst="rect">
            <a:avLst/>
          </a:prstGeom>
        </p:spPr>
      </p:pic>
      <p:sp>
        <p:nvSpPr>
          <p:cNvPr id="11" name="Text 5"/>
          <p:cNvSpPr/>
          <p:nvPr/>
        </p:nvSpPr>
        <p:spPr>
          <a:xfrm>
            <a:off x="7439263" y="4761667"/>
            <a:ext cx="2563773" cy="305038"/>
          </a:xfrm>
          <a:prstGeom prst="rect">
            <a:avLst/>
          </a:prstGeom>
          <a:noFill/>
          <a:ln/>
        </p:spPr>
        <p:txBody>
          <a:bodyPr wrap="none" lIns="0" tIns="0" rIns="0" bIns="0" rtlCol="0" anchor="t"/>
          <a:lstStyle/>
          <a:p>
            <a:pPr marL="0" indent="0" algn="l">
              <a:lnSpc>
                <a:spcPts val="2400"/>
              </a:lnSpc>
              <a:buNone/>
            </a:pPr>
            <a:r>
              <a:rPr lang="en-US" sz="1900" b="1" dirty="0">
                <a:solidFill>
                  <a:srgbClr val="39393C"/>
                </a:solidFill>
                <a:latin typeface="Times New Roman" panose="02020603050405020304" pitchFamily="18" charset="0"/>
                <a:ea typeface="Playfair Display Bold" pitchFamily="34" charset="-122"/>
                <a:cs typeface="Times New Roman" panose="02020603050405020304" pitchFamily="18" charset="0"/>
              </a:rPr>
              <a:t>Decentralized Network &amp; MERN Stack</a:t>
            </a:r>
            <a:endParaRPr lang="en-US" sz="1900" dirty="0">
              <a:latin typeface="Times New Roman" panose="02020603050405020304" pitchFamily="18" charset="0"/>
              <a:cs typeface="Times New Roman" panose="02020603050405020304" pitchFamily="18" charset="0"/>
            </a:endParaRPr>
          </a:p>
        </p:txBody>
      </p:sp>
      <p:sp>
        <p:nvSpPr>
          <p:cNvPr id="12" name="Text 6"/>
          <p:cNvSpPr/>
          <p:nvPr/>
        </p:nvSpPr>
        <p:spPr>
          <a:xfrm>
            <a:off x="7439263" y="5183862"/>
            <a:ext cx="6507599" cy="624840"/>
          </a:xfrm>
          <a:prstGeom prst="rect">
            <a:avLst/>
          </a:prstGeom>
          <a:noFill/>
          <a:ln/>
        </p:spPr>
        <p:txBody>
          <a:bodyPr wrap="square" lIns="0" tIns="0" rIns="0" bIns="0" rtlCol="0" anchor="t"/>
          <a:lstStyle/>
          <a:p>
            <a:pPr marL="0" indent="0" algn="l">
              <a:lnSpc>
                <a:spcPts val="2450"/>
              </a:lnSpc>
              <a:buNone/>
            </a:pPr>
            <a:r>
              <a:rPr lang="en-US" sz="1500" dirty="0">
                <a:solidFill>
                  <a:srgbClr val="39393C"/>
                </a:solidFill>
                <a:latin typeface="Times New Roman" panose="02020603050405020304" pitchFamily="18" charset="0"/>
                <a:ea typeface="Open Sans" pitchFamily="34" charset="-122"/>
                <a:cs typeface="Times New Roman" panose="02020603050405020304" pitchFamily="18" charset="0"/>
              </a:rPr>
              <a:t>The decentralized system and MERN stack (MongoDB, Express.js, React, Node.js) handle data storage, user interaction, and API requests.</a:t>
            </a:r>
            <a:endParaRPr lang="en-US" sz="1500" dirty="0">
              <a:latin typeface="Times New Roman" panose="02020603050405020304" pitchFamily="18" charset="0"/>
              <a:cs typeface="Times New Roman" panose="02020603050405020304" pitchFamily="18" charset="0"/>
            </a:endParaRPr>
          </a:p>
        </p:txBody>
      </p:sp>
      <p:pic>
        <p:nvPicPr>
          <p:cNvPr id="13" name="Image 4" descr="preencoded.png"/>
          <p:cNvPicPr>
            <a:picLocks noChangeAspect="1"/>
          </p:cNvPicPr>
          <p:nvPr/>
        </p:nvPicPr>
        <p:blipFill>
          <a:blip r:embed="rId6"/>
          <a:stretch>
            <a:fillRect/>
          </a:stretch>
        </p:blipFill>
        <p:spPr>
          <a:xfrm>
            <a:off x="6169938" y="6128742"/>
            <a:ext cx="976432" cy="1562338"/>
          </a:xfrm>
          <a:prstGeom prst="rect">
            <a:avLst/>
          </a:prstGeom>
        </p:spPr>
      </p:pic>
      <p:sp>
        <p:nvSpPr>
          <p:cNvPr id="14" name="Text 7"/>
          <p:cNvSpPr/>
          <p:nvPr/>
        </p:nvSpPr>
        <p:spPr>
          <a:xfrm>
            <a:off x="7439263" y="6324005"/>
            <a:ext cx="3046809" cy="305038"/>
          </a:xfrm>
          <a:prstGeom prst="rect">
            <a:avLst/>
          </a:prstGeom>
          <a:noFill/>
          <a:ln/>
        </p:spPr>
        <p:txBody>
          <a:bodyPr wrap="none" lIns="0" tIns="0" rIns="0" bIns="0" rtlCol="0" anchor="t"/>
          <a:lstStyle/>
          <a:p>
            <a:pPr marL="0" indent="0" algn="l">
              <a:lnSpc>
                <a:spcPts val="2400"/>
              </a:lnSpc>
              <a:buNone/>
            </a:pPr>
            <a:r>
              <a:rPr lang="en-US" sz="1900" b="1" dirty="0" err="1">
                <a:solidFill>
                  <a:srgbClr val="39393C"/>
                </a:solidFill>
                <a:latin typeface="Times New Roman" panose="02020603050405020304" pitchFamily="18" charset="0"/>
                <a:ea typeface="Playfair Display Bold" pitchFamily="34" charset="-122"/>
                <a:cs typeface="Times New Roman" panose="02020603050405020304" pitchFamily="18" charset="0"/>
              </a:rPr>
              <a:t>Firestore</a:t>
            </a:r>
            <a:r>
              <a:rPr lang="en-US" sz="1900" b="1" dirty="0">
                <a:solidFill>
                  <a:srgbClr val="39393C"/>
                </a:solidFill>
                <a:latin typeface="Times New Roman" panose="02020603050405020304" pitchFamily="18" charset="0"/>
                <a:ea typeface="Playfair Display Bold" pitchFamily="34" charset="-122"/>
                <a:cs typeface="Times New Roman" panose="02020603050405020304" pitchFamily="18" charset="0"/>
              </a:rPr>
              <a:t> Database</a:t>
            </a:r>
            <a:endParaRPr lang="en-US" sz="1900" dirty="0">
              <a:latin typeface="Times New Roman" panose="02020603050405020304" pitchFamily="18" charset="0"/>
              <a:cs typeface="Times New Roman" panose="02020603050405020304" pitchFamily="18" charset="0"/>
            </a:endParaRPr>
          </a:p>
        </p:txBody>
      </p:sp>
      <p:sp>
        <p:nvSpPr>
          <p:cNvPr id="15" name="Text 8"/>
          <p:cNvSpPr/>
          <p:nvPr/>
        </p:nvSpPr>
        <p:spPr>
          <a:xfrm>
            <a:off x="7439263" y="6746200"/>
            <a:ext cx="6507599" cy="624840"/>
          </a:xfrm>
          <a:prstGeom prst="rect">
            <a:avLst/>
          </a:prstGeom>
          <a:noFill/>
          <a:ln/>
        </p:spPr>
        <p:txBody>
          <a:bodyPr wrap="square" lIns="0" tIns="0" rIns="0" bIns="0" rtlCol="0" anchor="t"/>
          <a:lstStyle/>
          <a:p>
            <a:pPr marL="0" indent="0" algn="l">
              <a:lnSpc>
                <a:spcPts val="2450"/>
              </a:lnSpc>
              <a:buNone/>
            </a:pPr>
            <a:r>
              <a:rPr lang="en-US" sz="1500" dirty="0">
                <a:solidFill>
                  <a:srgbClr val="39393C"/>
                </a:solidFill>
                <a:latin typeface="Times New Roman" panose="02020603050405020304" pitchFamily="18" charset="0"/>
                <a:ea typeface="Open Sans" pitchFamily="34" charset="-122"/>
                <a:cs typeface="Times New Roman" panose="02020603050405020304" pitchFamily="18" charset="0"/>
              </a:rPr>
              <a:t>Firebase </a:t>
            </a:r>
            <a:r>
              <a:rPr lang="en-US" sz="1500" dirty="0" err="1">
                <a:solidFill>
                  <a:srgbClr val="39393C"/>
                </a:solidFill>
                <a:latin typeface="Times New Roman" panose="02020603050405020304" pitchFamily="18" charset="0"/>
                <a:ea typeface="Open Sans" pitchFamily="34" charset="-122"/>
                <a:cs typeface="Times New Roman" panose="02020603050405020304" pitchFamily="18" charset="0"/>
              </a:rPr>
              <a:t>Firestore</a:t>
            </a:r>
            <a:r>
              <a:rPr lang="en-US" sz="1500" dirty="0">
                <a:solidFill>
                  <a:srgbClr val="39393C"/>
                </a:solidFill>
                <a:latin typeface="Times New Roman" panose="02020603050405020304" pitchFamily="18" charset="0"/>
                <a:ea typeface="Open Sans" pitchFamily="34" charset="-122"/>
                <a:cs typeface="Times New Roman" panose="02020603050405020304" pitchFamily="18" charset="0"/>
              </a:rPr>
              <a:t> can store structured user data, trip details, feedback, and transaction records, allowing easy retrieval and management in a highly scalable, serverless manner.</a:t>
            </a:r>
            <a:endParaRPr lang="en-US" sz="1500" dirty="0">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DABA9EFE-B022-712C-C1CB-A71E478CE8DC}"/>
              </a:ext>
            </a:extLst>
          </p:cNvPr>
          <p:cNvPicPr>
            <a:picLocks noChangeAspect="1"/>
          </p:cNvPicPr>
          <p:nvPr/>
        </p:nvPicPr>
        <p:blipFill>
          <a:blip r:embed="rId7"/>
          <a:stretch>
            <a:fillRect/>
          </a:stretch>
        </p:blipFill>
        <p:spPr>
          <a:xfrm>
            <a:off x="12815763" y="7805711"/>
            <a:ext cx="1781424" cy="371527"/>
          </a:xfrm>
          <a:prstGeom prst="rect">
            <a:avLst/>
          </a:prstGeom>
        </p:spPr>
      </p:pic>
      <p:pic>
        <p:nvPicPr>
          <p:cNvPr id="18" name="Picture 17">
            <a:extLst>
              <a:ext uri="{FF2B5EF4-FFF2-40B4-BE49-F238E27FC236}">
                <a16:creationId xmlns:a16="http://schemas.microsoft.com/office/drawing/2014/main" id="{2EB71DC7-E2D0-A31C-7D02-78DCEC99054A}"/>
              </a:ext>
            </a:extLst>
          </p:cNvPr>
          <p:cNvPicPr>
            <a:picLocks noChangeAspect="1"/>
          </p:cNvPicPr>
          <p:nvPr/>
        </p:nvPicPr>
        <p:blipFill>
          <a:blip r:embed="rId8"/>
          <a:stretch>
            <a:fillRect/>
          </a:stretch>
        </p:blipFill>
        <p:spPr>
          <a:xfrm>
            <a:off x="563465" y="1944670"/>
            <a:ext cx="4853778" cy="468437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782657" y="3484178"/>
            <a:ext cx="8263771" cy="708779"/>
          </a:xfrm>
          <a:prstGeom prst="rect">
            <a:avLst/>
          </a:prstGeom>
          <a:noFill/>
          <a:ln/>
        </p:spPr>
        <p:txBody>
          <a:bodyPr wrap="none" lIns="0" tIns="0" rIns="0" bIns="0" rtlCol="0" anchor="t"/>
          <a:lstStyle/>
          <a:p>
            <a:pPr marL="0" indent="0">
              <a:lnSpc>
                <a:spcPts val="5550"/>
              </a:lnSpc>
              <a:buNone/>
            </a:pPr>
            <a:r>
              <a:rPr lang="en-US" sz="4450" b="1" dirty="0">
                <a:solidFill>
                  <a:srgbClr val="101014"/>
                </a:solidFill>
                <a:latin typeface="Times New Roman" panose="02020603050405020304" pitchFamily="18" charset="0"/>
                <a:ea typeface="Playfair Display Bold" pitchFamily="34" charset="-122"/>
                <a:cs typeface="Times New Roman" panose="02020603050405020304" pitchFamily="18" charset="0"/>
              </a:rPr>
              <a:t>Expected Outcomes and Impact</a:t>
            </a:r>
            <a:endParaRPr lang="en-US" sz="4450"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3"/>
          <a:stretch>
            <a:fillRect/>
          </a:stretch>
        </p:blipFill>
        <p:spPr>
          <a:xfrm>
            <a:off x="782657" y="4533119"/>
            <a:ext cx="566976" cy="566976"/>
          </a:xfrm>
          <a:prstGeom prst="rect">
            <a:avLst/>
          </a:prstGeom>
        </p:spPr>
      </p:pic>
      <p:sp>
        <p:nvSpPr>
          <p:cNvPr id="5" name="Text 1"/>
          <p:cNvSpPr/>
          <p:nvPr/>
        </p:nvSpPr>
        <p:spPr>
          <a:xfrm>
            <a:off x="782657" y="532690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9393C"/>
                </a:solidFill>
                <a:latin typeface="Times New Roman" panose="02020603050405020304" pitchFamily="18" charset="0"/>
                <a:ea typeface="Playfair Display Bold" pitchFamily="34" charset="-122"/>
                <a:cs typeface="Times New Roman" panose="02020603050405020304" pitchFamily="18" charset="0"/>
              </a:rPr>
              <a:t>Personalized Travel Experiences</a:t>
            </a:r>
            <a:endParaRPr lang="en-US" sz="2200" dirty="0">
              <a:latin typeface="Times New Roman" panose="02020603050405020304" pitchFamily="18" charset="0"/>
              <a:cs typeface="Times New Roman" panose="02020603050405020304" pitchFamily="18" charset="0"/>
            </a:endParaRPr>
          </a:p>
        </p:txBody>
      </p:sp>
      <p:sp>
        <p:nvSpPr>
          <p:cNvPr id="6" name="Text 2"/>
          <p:cNvSpPr/>
          <p:nvPr/>
        </p:nvSpPr>
        <p:spPr>
          <a:xfrm>
            <a:off x="782657" y="5817327"/>
            <a:ext cx="4120753" cy="1088708"/>
          </a:xfrm>
          <a:prstGeom prst="rect">
            <a:avLst/>
          </a:prstGeom>
          <a:noFill/>
          <a:ln/>
        </p:spPr>
        <p:txBody>
          <a:bodyPr wrap="square" lIns="0" tIns="0" rIns="0" bIns="0" rtlCol="0" anchor="t"/>
          <a:lstStyle/>
          <a:p>
            <a:pPr marL="0" indent="0" algn="l">
              <a:lnSpc>
                <a:spcPts val="2850"/>
              </a:lnSpc>
              <a:buNone/>
            </a:pPr>
            <a:r>
              <a:rPr lang="en-US" sz="1750" dirty="0">
                <a:solidFill>
                  <a:srgbClr val="39393C"/>
                </a:solidFill>
                <a:latin typeface="Times New Roman" panose="02020603050405020304" pitchFamily="18" charset="0"/>
                <a:ea typeface="Open Sans" pitchFamily="34" charset="-122"/>
                <a:cs typeface="Times New Roman" panose="02020603050405020304" pitchFamily="18" charset="0"/>
              </a:rPr>
              <a:t>Custom itineraries based on user preferences and real-time data.</a:t>
            </a:r>
            <a:endParaRPr lang="en-US" sz="1750" dirty="0">
              <a:latin typeface="Times New Roman" panose="02020603050405020304" pitchFamily="18" charset="0"/>
              <a:cs typeface="Times New Roman" panose="02020603050405020304" pitchFamily="18" charset="0"/>
            </a:endParaRPr>
          </a:p>
        </p:txBody>
      </p:sp>
      <p:pic>
        <p:nvPicPr>
          <p:cNvPr id="7" name="Image 2" descr="preencoded.png"/>
          <p:cNvPicPr>
            <a:picLocks noChangeAspect="1"/>
          </p:cNvPicPr>
          <p:nvPr/>
        </p:nvPicPr>
        <p:blipFill>
          <a:blip r:embed="rId4"/>
          <a:stretch>
            <a:fillRect/>
          </a:stretch>
        </p:blipFill>
        <p:spPr>
          <a:xfrm>
            <a:off x="5243571" y="4533119"/>
            <a:ext cx="566976" cy="566976"/>
          </a:xfrm>
          <a:prstGeom prst="rect">
            <a:avLst/>
          </a:prstGeom>
        </p:spPr>
      </p:pic>
      <p:sp>
        <p:nvSpPr>
          <p:cNvPr id="8" name="Text 3"/>
          <p:cNvSpPr/>
          <p:nvPr/>
        </p:nvSpPr>
        <p:spPr>
          <a:xfrm>
            <a:off x="5243571" y="5326908"/>
            <a:ext cx="2860953" cy="354330"/>
          </a:xfrm>
          <a:prstGeom prst="rect">
            <a:avLst/>
          </a:prstGeom>
          <a:noFill/>
          <a:ln/>
        </p:spPr>
        <p:txBody>
          <a:bodyPr wrap="none" lIns="0" tIns="0" rIns="0" bIns="0" rtlCol="0" anchor="t"/>
          <a:lstStyle/>
          <a:p>
            <a:pPr marL="0" indent="0" algn="l">
              <a:lnSpc>
                <a:spcPts val="2750"/>
              </a:lnSpc>
              <a:buNone/>
            </a:pPr>
            <a:r>
              <a:rPr lang="en-US" sz="2200" b="1" dirty="0">
                <a:solidFill>
                  <a:srgbClr val="39393C"/>
                </a:solidFill>
                <a:latin typeface="Times New Roman" panose="02020603050405020304" pitchFamily="18" charset="0"/>
                <a:ea typeface="Playfair Display Bold" pitchFamily="34" charset="-122"/>
                <a:cs typeface="Times New Roman" panose="02020603050405020304" pitchFamily="18" charset="0"/>
              </a:rPr>
              <a:t>Data Privacy</a:t>
            </a:r>
            <a:endParaRPr lang="en-US" sz="2200" dirty="0">
              <a:latin typeface="Times New Roman" panose="02020603050405020304" pitchFamily="18" charset="0"/>
              <a:cs typeface="Times New Roman" panose="02020603050405020304" pitchFamily="18" charset="0"/>
            </a:endParaRPr>
          </a:p>
        </p:txBody>
      </p:sp>
      <p:sp>
        <p:nvSpPr>
          <p:cNvPr id="9" name="Text 4"/>
          <p:cNvSpPr/>
          <p:nvPr/>
        </p:nvSpPr>
        <p:spPr>
          <a:xfrm>
            <a:off x="5243571" y="5817327"/>
            <a:ext cx="4120872" cy="1088708"/>
          </a:xfrm>
          <a:prstGeom prst="rect">
            <a:avLst/>
          </a:prstGeom>
          <a:noFill/>
          <a:ln/>
        </p:spPr>
        <p:txBody>
          <a:bodyPr wrap="square" lIns="0" tIns="0" rIns="0" bIns="0" rtlCol="0" anchor="t"/>
          <a:lstStyle/>
          <a:p>
            <a:pPr marL="0" indent="0" algn="l">
              <a:lnSpc>
                <a:spcPts val="2850"/>
              </a:lnSpc>
              <a:buNone/>
            </a:pPr>
            <a:r>
              <a:rPr lang="en-US" sz="1750" dirty="0">
                <a:solidFill>
                  <a:srgbClr val="39393C"/>
                </a:solidFill>
                <a:latin typeface="Times New Roman" panose="02020603050405020304" pitchFamily="18" charset="0"/>
                <a:ea typeface="Open Sans" pitchFamily="34" charset="-122"/>
                <a:cs typeface="Times New Roman" panose="02020603050405020304" pitchFamily="18" charset="0"/>
              </a:rPr>
              <a:t>Enhanced security and transparency through blockchain.</a:t>
            </a:r>
            <a:endParaRPr lang="en-US" sz="1750" dirty="0">
              <a:latin typeface="Times New Roman" panose="02020603050405020304" pitchFamily="18" charset="0"/>
              <a:cs typeface="Times New Roman" panose="02020603050405020304" pitchFamily="18" charset="0"/>
            </a:endParaRPr>
          </a:p>
        </p:txBody>
      </p:sp>
      <p:pic>
        <p:nvPicPr>
          <p:cNvPr id="10" name="Image 3" descr="preencoded.png"/>
          <p:cNvPicPr>
            <a:picLocks noChangeAspect="1"/>
          </p:cNvPicPr>
          <p:nvPr/>
        </p:nvPicPr>
        <p:blipFill>
          <a:blip r:embed="rId5"/>
          <a:stretch>
            <a:fillRect/>
          </a:stretch>
        </p:blipFill>
        <p:spPr>
          <a:xfrm>
            <a:off x="9704605" y="4533119"/>
            <a:ext cx="566976" cy="566976"/>
          </a:xfrm>
          <a:prstGeom prst="rect">
            <a:avLst/>
          </a:prstGeom>
        </p:spPr>
      </p:pic>
      <p:sp>
        <p:nvSpPr>
          <p:cNvPr id="11" name="Text 5"/>
          <p:cNvSpPr/>
          <p:nvPr/>
        </p:nvSpPr>
        <p:spPr>
          <a:xfrm>
            <a:off x="9704605" y="5326908"/>
            <a:ext cx="3539014" cy="354330"/>
          </a:xfrm>
          <a:prstGeom prst="rect">
            <a:avLst/>
          </a:prstGeom>
          <a:noFill/>
          <a:ln/>
        </p:spPr>
        <p:txBody>
          <a:bodyPr wrap="none" lIns="0" tIns="0" rIns="0" bIns="0" rtlCol="0" anchor="t"/>
          <a:lstStyle/>
          <a:p>
            <a:pPr marL="0" indent="0" algn="l">
              <a:lnSpc>
                <a:spcPts val="2750"/>
              </a:lnSpc>
              <a:buNone/>
            </a:pPr>
            <a:r>
              <a:rPr lang="en-US" sz="2200" b="1" dirty="0">
                <a:solidFill>
                  <a:srgbClr val="39393C"/>
                </a:solidFill>
                <a:latin typeface="Times New Roman" panose="02020603050405020304" pitchFamily="18" charset="0"/>
                <a:ea typeface="Playfair Display Bold" pitchFamily="34" charset="-122"/>
                <a:cs typeface="Times New Roman" panose="02020603050405020304" pitchFamily="18" charset="0"/>
              </a:rPr>
              <a:t>Decentralization</a:t>
            </a:r>
            <a:endParaRPr lang="en-US" sz="2200" dirty="0">
              <a:latin typeface="Times New Roman" panose="02020603050405020304" pitchFamily="18" charset="0"/>
              <a:cs typeface="Times New Roman" panose="02020603050405020304" pitchFamily="18" charset="0"/>
            </a:endParaRPr>
          </a:p>
        </p:txBody>
      </p:sp>
      <p:sp>
        <p:nvSpPr>
          <p:cNvPr id="12" name="Text 6"/>
          <p:cNvSpPr/>
          <p:nvPr/>
        </p:nvSpPr>
        <p:spPr>
          <a:xfrm>
            <a:off x="9704605" y="5817327"/>
            <a:ext cx="4120753" cy="1088708"/>
          </a:xfrm>
          <a:prstGeom prst="rect">
            <a:avLst/>
          </a:prstGeom>
          <a:noFill/>
          <a:ln/>
        </p:spPr>
        <p:txBody>
          <a:bodyPr wrap="square" lIns="0" tIns="0" rIns="0" bIns="0" rtlCol="0" anchor="t"/>
          <a:lstStyle/>
          <a:p>
            <a:pPr marL="0" indent="0" algn="l">
              <a:lnSpc>
                <a:spcPts val="2850"/>
              </a:lnSpc>
              <a:buNone/>
            </a:pPr>
            <a:r>
              <a:rPr lang="en-US" sz="1750" dirty="0">
                <a:solidFill>
                  <a:srgbClr val="39393C"/>
                </a:solidFill>
                <a:latin typeface="Times New Roman" panose="02020603050405020304" pitchFamily="18" charset="0"/>
                <a:ea typeface="Open Sans" pitchFamily="34" charset="-122"/>
                <a:cs typeface="Times New Roman" panose="02020603050405020304" pitchFamily="18" charset="0"/>
              </a:rPr>
              <a:t>Empowering users to control their data with peer-to-peer interactions.</a:t>
            </a:r>
            <a:endParaRPr lang="en-US" sz="1750"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FB55FD8A-52CA-A1AD-0854-A8787E132EB4}"/>
              </a:ext>
            </a:extLst>
          </p:cNvPr>
          <p:cNvPicPr>
            <a:picLocks noChangeAspect="1"/>
          </p:cNvPicPr>
          <p:nvPr/>
        </p:nvPicPr>
        <p:blipFill>
          <a:blip r:embed="rId6"/>
          <a:stretch>
            <a:fillRect/>
          </a:stretch>
        </p:blipFill>
        <p:spPr>
          <a:xfrm>
            <a:off x="12815763" y="7815236"/>
            <a:ext cx="1781424" cy="371527"/>
          </a:xfrm>
          <a:prstGeom prst="rect">
            <a:avLst/>
          </a:prstGeom>
        </p:spPr>
      </p:pic>
      <p:pic>
        <p:nvPicPr>
          <p:cNvPr id="15" name="Picture 14">
            <a:extLst>
              <a:ext uri="{FF2B5EF4-FFF2-40B4-BE49-F238E27FC236}">
                <a16:creationId xmlns:a16="http://schemas.microsoft.com/office/drawing/2014/main" id="{5CEFA16A-7D75-5399-F59D-7EAACC597553}"/>
              </a:ext>
            </a:extLst>
          </p:cNvPr>
          <p:cNvPicPr>
            <a:picLocks noChangeAspect="1"/>
          </p:cNvPicPr>
          <p:nvPr/>
        </p:nvPicPr>
        <p:blipFill>
          <a:blip r:embed="rId7"/>
          <a:stretch>
            <a:fillRect/>
          </a:stretch>
        </p:blipFill>
        <p:spPr>
          <a:xfrm>
            <a:off x="-33213" y="-212211"/>
            <a:ext cx="14630400" cy="277765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6270665" y="795099"/>
            <a:ext cx="6332577" cy="708779"/>
          </a:xfrm>
          <a:prstGeom prst="rect">
            <a:avLst/>
          </a:prstGeom>
          <a:noFill/>
          <a:ln/>
        </p:spPr>
        <p:txBody>
          <a:bodyPr wrap="none" lIns="0" tIns="0" rIns="0" bIns="0" rtlCol="0" anchor="t"/>
          <a:lstStyle/>
          <a:p>
            <a:pPr marL="0" indent="0">
              <a:lnSpc>
                <a:spcPts val="5550"/>
              </a:lnSpc>
              <a:buNone/>
            </a:pPr>
            <a:r>
              <a:rPr lang="en-US" sz="4450" b="1" dirty="0">
                <a:solidFill>
                  <a:srgbClr val="101014"/>
                </a:solidFill>
                <a:latin typeface="Times New Roman" panose="02020603050405020304" pitchFamily="18" charset="0"/>
                <a:ea typeface="Playfair Display Bold" pitchFamily="34" charset="-122"/>
                <a:cs typeface="Times New Roman" panose="02020603050405020304" pitchFamily="18" charset="0"/>
              </a:rPr>
              <a:t>Key Project Deliverables</a:t>
            </a:r>
            <a:endParaRPr lang="en-US" sz="4450" dirty="0">
              <a:latin typeface="Times New Roman" panose="02020603050405020304" pitchFamily="18" charset="0"/>
              <a:cs typeface="Times New Roman" panose="02020603050405020304" pitchFamily="18" charset="0"/>
            </a:endParaRPr>
          </a:p>
        </p:txBody>
      </p:sp>
      <p:sp>
        <p:nvSpPr>
          <p:cNvPr id="4" name="Shape 1"/>
          <p:cNvSpPr/>
          <p:nvPr/>
        </p:nvSpPr>
        <p:spPr>
          <a:xfrm>
            <a:off x="6270665" y="1844040"/>
            <a:ext cx="7556421" cy="3780711"/>
          </a:xfrm>
          <a:prstGeom prst="roundRect">
            <a:avLst>
              <a:gd name="adj" fmla="val 900"/>
            </a:avLst>
          </a:prstGeom>
          <a:noFill/>
          <a:ln w="7620">
            <a:solidFill>
              <a:srgbClr val="000000">
                <a:alpha val="8000"/>
              </a:srgbClr>
            </a:solidFill>
            <a:prstDash val="solid"/>
          </a:ln>
        </p:spPr>
      </p:sp>
      <p:sp>
        <p:nvSpPr>
          <p:cNvPr id="5" name="Shape 2"/>
          <p:cNvSpPr/>
          <p:nvPr/>
        </p:nvSpPr>
        <p:spPr>
          <a:xfrm>
            <a:off x="6285905" y="1704380"/>
            <a:ext cx="7541181" cy="1013222"/>
          </a:xfrm>
          <a:prstGeom prst="rect">
            <a:avLst/>
          </a:prstGeom>
          <a:solidFill>
            <a:srgbClr val="FFFFFF">
              <a:alpha val="4000"/>
            </a:srgbClr>
          </a:solidFill>
          <a:ln/>
        </p:spPr>
      </p:sp>
      <p:sp>
        <p:nvSpPr>
          <p:cNvPr id="6" name="Text 3"/>
          <p:cNvSpPr/>
          <p:nvPr/>
        </p:nvSpPr>
        <p:spPr>
          <a:xfrm>
            <a:off x="6505099" y="1995368"/>
            <a:ext cx="3313152" cy="362903"/>
          </a:xfrm>
          <a:prstGeom prst="rect">
            <a:avLst/>
          </a:prstGeom>
          <a:noFill/>
          <a:ln/>
        </p:spPr>
        <p:txBody>
          <a:bodyPr wrap="none" lIns="0" tIns="0" rIns="0" bIns="0" rtlCol="0" anchor="t"/>
          <a:lstStyle/>
          <a:p>
            <a:pPr>
              <a:lnSpc>
                <a:spcPts val="2850"/>
              </a:lnSpc>
            </a:pPr>
            <a:r>
              <a:rPr lang="en-US" sz="1750" dirty="0">
                <a:solidFill>
                  <a:srgbClr val="39393C"/>
                </a:solidFill>
                <a:latin typeface="Times New Roman" panose="02020603050405020304" pitchFamily="18" charset="0"/>
                <a:ea typeface="Open Sans" pitchFamily="34" charset="-122"/>
                <a:cs typeface="Times New Roman" panose="02020603050405020304" pitchFamily="18" charset="0"/>
              </a:rPr>
              <a:t>AI Travel Planner</a:t>
            </a:r>
          </a:p>
        </p:txBody>
      </p:sp>
      <p:sp>
        <p:nvSpPr>
          <p:cNvPr id="7" name="Text 4"/>
          <p:cNvSpPr/>
          <p:nvPr/>
        </p:nvSpPr>
        <p:spPr>
          <a:xfrm>
            <a:off x="9715500" y="1995368"/>
            <a:ext cx="3877151" cy="725805"/>
          </a:xfrm>
          <a:prstGeom prst="rect">
            <a:avLst/>
          </a:prstGeom>
          <a:noFill/>
          <a:ln/>
        </p:spPr>
        <p:txBody>
          <a:bodyPr wrap="square" lIns="0" tIns="0" rIns="0" bIns="0" rtlCol="0" anchor="t"/>
          <a:lstStyle/>
          <a:p>
            <a:pPr marL="0" indent="0">
              <a:lnSpc>
                <a:spcPts val="2850"/>
              </a:lnSpc>
              <a:buNone/>
            </a:pPr>
            <a:r>
              <a:rPr lang="en-US" sz="1750" dirty="0">
                <a:solidFill>
                  <a:srgbClr val="39393C"/>
                </a:solidFill>
                <a:latin typeface="Times New Roman" panose="02020603050405020304" pitchFamily="18" charset="0"/>
                <a:ea typeface="Open Sans" pitchFamily="34" charset="-122"/>
                <a:cs typeface="Times New Roman" panose="02020603050405020304" pitchFamily="18" charset="0"/>
              </a:rPr>
              <a:t>Personalized itineraries based on user preferences and real-time data.</a:t>
            </a:r>
            <a:endParaRPr lang="en-US" sz="1750" dirty="0">
              <a:latin typeface="Times New Roman" panose="02020603050405020304" pitchFamily="18" charset="0"/>
              <a:cs typeface="Times New Roman" panose="02020603050405020304" pitchFamily="18" charset="0"/>
            </a:endParaRPr>
          </a:p>
        </p:txBody>
      </p:sp>
      <p:sp>
        <p:nvSpPr>
          <p:cNvPr id="8" name="Shape 5"/>
          <p:cNvSpPr/>
          <p:nvPr/>
        </p:nvSpPr>
        <p:spPr>
          <a:xfrm>
            <a:off x="6287809" y="2840653"/>
            <a:ext cx="7541181" cy="1376124"/>
          </a:xfrm>
          <a:prstGeom prst="rect">
            <a:avLst/>
          </a:prstGeom>
          <a:solidFill>
            <a:srgbClr val="000000">
              <a:alpha val="4000"/>
            </a:srgbClr>
          </a:solidFill>
          <a:ln/>
        </p:spPr>
        <p:txBody>
          <a:bodyPr/>
          <a:lstStyle/>
          <a:p>
            <a:endParaRPr lang="en-IN">
              <a:latin typeface="Times New Roman" panose="02020603050405020304" pitchFamily="18" charset="0"/>
              <a:cs typeface="Times New Roman" panose="02020603050405020304" pitchFamily="18" charset="0"/>
            </a:endParaRPr>
          </a:p>
        </p:txBody>
      </p:sp>
      <p:sp>
        <p:nvSpPr>
          <p:cNvPr id="9" name="Text 6"/>
          <p:cNvSpPr/>
          <p:nvPr/>
        </p:nvSpPr>
        <p:spPr>
          <a:xfrm>
            <a:off x="6505099" y="3008590"/>
            <a:ext cx="3313152" cy="362903"/>
          </a:xfrm>
          <a:prstGeom prst="rect">
            <a:avLst/>
          </a:prstGeom>
          <a:noFill/>
          <a:ln/>
        </p:spPr>
        <p:txBody>
          <a:bodyPr wrap="none" lIns="0" tIns="0" rIns="0" bIns="0" rtlCol="0" anchor="t"/>
          <a:lstStyle/>
          <a:p>
            <a:pPr marL="0" indent="0">
              <a:lnSpc>
                <a:spcPts val="2850"/>
              </a:lnSpc>
              <a:buNone/>
            </a:pPr>
            <a:r>
              <a:rPr lang="en-IN" dirty="0">
                <a:latin typeface="Times New Roman" panose="02020603050405020304" pitchFamily="18" charset="0"/>
                <a:cs typeface="Times New Roman" panose="02020603050405020304" pitchFamily="18" charset="0"/>
              </a:rPr>
              <a:t>Blockchain Integration:</a:t>
            </a:r>
            <a:endParaRPr lang="en-US" dirty="0">
              <a:latin typeface="Times New Roman" panose="02020603050405020304" pitchFamily="18" charset="0"/>
              <a:cs typeface="Times New Roman" panose="02020603050405020304" pitchFamily="18" charset="0"/>
            </a:endParaRPr>
          </a:p>
        </p:txBody>
      </p:sp>
      <p:sp>
        <p:nvSpPr>
          <p:cNvPr id="10" name="Text 7"/>
          <p:cNvSpPr/>
          <p:nvPr/>
        </p:nvSpPr>
        <p:spPr>
          <a:xfrm>
            <a:off x="9715498" y="3008590"/>
            <a:ext cx="3770591" cy="1088708"/>
          </a:xfrm>
          <a:prstGeom prst="rect">
            <a:avLst/>
          </a:prstGeom>
          <a:noFill/>
          <a:ln/>
        </p:spPr>
        <p:txBody>
          <a:bodyPr wrap="square" lIns="0" tIns="0" rIns="0" bIns="0" rtlCol="0" anchor="t"/>
          <a:lstStyle/>
          <a:p>
            <a:pPr marL="0" indent="0">
              <a:lnSpc>
                <a:spcPts val="2850"/>
              </a:lnSpc>
              <a:buNone/>
            </a:pPr>
            <a:r>
              <a:rPr lang="en-US" dirty="0">
                <a:latin typeface="Times New Roman" panose="02020603050405020304" pitchFamily="18" charset="0"/>
                <a:cs typeface="Times New Roman" panose="02020603050405020304" pitchFamily="18" charset="0"/>
              </a:rPr>
              <a:t>Secure, decentralized transaction and data management.</a:t>
            </a:r>
          </a:p>
        </p:txBody>
      </p:sp>
      <p:sp>
        <p:nvSpPr>
          <p:cNvPr id="11" name="Shape 8"/>
          <p:cNvSpPr/>
          <p:nvPr/>
        </p:nvSpPr>
        <p:spPr>
          <a:xfrm>
            <a:off x="6278285" y="4241006"/>
            <a:ext cx="7541181" cy="1376124"/>
          </a:xfrm>
          <a:prstGeom prst="rect">
            <a:avLst/>
          </a:prstGeom>
          <a:solidFill>
            <a:srgbClr val="FFFFFF">
              <a:alpha val="4000"/>
            </a:srgbClr>
          </a:solidFill>
          <a:ln/>
        </p:spPr>
      </p:sp>
      <p:sp>
        <p:nvSpPr>
          <p:cNvPr id="12" name="Text 9"/>
          <p:cNvSpPr/>
          <p:nvPr/>
        </p:nvSpPr>
        <p:spPr>
          <a:xfrm>
            <a:off x="6466999" y="4384715"/>
            <a:ext cx="3313152" cy="362903"/>
          </a:xfrm>
          <a:prstGeom prst="rect">
            <a:avLst/>
          </a:prstGeom>
          <a:noFill/>
          <a:ln/>
        </p:spPr>
        <p:txBody>
          <a:bodyPr wrap="none" lIns="0" tIns="0" rIns="0" bIns="0" rtlCol="0" anchor="t"/>
          <a:lstStyle/>
          <a:p>
            <a:pPr marL="0" indent="0">
              <a:lnSpc>
                <a:spcPts val="2850"/>
              </a:lnSpc>
              <a:buNone/>
            </a:pPr>
            <a:r>
              <a:rPr lang="en-IN" dirty="0">
                <a:latin typeface="Times New Roman" panose="02020603050405020304" pitchFamily="18" charset="0"/>
                <a:cs typeface="Times New Roman" panose="02020603050405020304" pitchFamily="18" charset="0"/>
              </a:rPr>
              <a:t>User Interface (UI):</a:t>
            </a:r>
            <a:endParaRPr lang="en-US" sz="2000" dirty="0">
              <a:latin typeface="Times New Roman" panose="02020603050405020304" pitchFamily="18" charset="0"/>
              <a:cs typeface="Times New Roman" panose="02020603050405020304" pitchFamily="18" charset="0"/>
            </a:endParaRPr>
          </a:p>
        </p:txBody>
      </p:sp>
      <p:sp>
        <p:nvSpPr>
          <p:cNvPr id="13" name="Text 10"/>
          <p:cNvSpPr/>
          <p:nvPr/>
        </p:nvSpPr>
        <p:spPr>
          <a:xfrm>
            <a:off x="9715498" y="4384715"/>
            <a:ext cx="3877153" cy="1088708"/>
          </a:xfrm>
          <a:prstGeom prst="rect">
            <a:avLst/>
          </a:prstGeom>
          <a:noFill/>
          <a:ln/>
        </p:spPr>
        <p:txBody>
          <a:bodyPr wrap="square" lIns="0" tIns="0" rIns="0" bIns="0" rtlCol="0" anchor="t"/>
          <a:lstStyle/>
          <a:p>
            <a:pPr>
              <a:lnSpc>
                <a:spcPts val="2850"/>
              </a:lnSpc>
            </a:pPr>
            <a:r>
              <a:rPr lang="en-US" sz="1750" dirty="0">
                <a:solidFill>
                  <a:srgbClr val="39393C"/>
                </a:solidFill>
                <a:latin typeface="Times New Roman" panose="02020603050405020304" pitchFamily="18" charset="0"/>
                <a:ea typeface="Open Sans" pitchFamily="34" charset="-122"/>
                <a:cs typeface="Times New Roman" panose="02020603050405020304" pitchFamily="18" charset="0"/>
              </a:rPr>
              <a:t>Intuitive front-end for easy interaction.</a:t>
            </a:r>
          </a:p>
        </p:txBody>
      </p:sp>
      <p:sp>
        <p:nvSpPr>
          <p:cNvPr id="14" name="Shape 5">
            <a:extLst>
              <a:ext uri="{FF2B5EF4-FFF2-40B4-BE49-F238E27FC236}">
                <a16:creationId xmlns:a16="http://schemas.microsoft.com/office/drawing/2014/main" id="{F79D8D03-6E4A-8F24-2DBA-936094F0A4B9}"/>
              </a:ext>
            </a:extLst>
          </p:cNvPr>
          <p:cNvSpPr/>
          <p:nvPr/>
        </p:nvSpPr>
        <p:spPr>
          <a:xfrm>
            <a:off x="6278284" y="5636879"/>
            <a:ext cx="7541181" cy="1251022"/>
          </a:xfrm>
          <a:prstGeom prst="rect">
            <a:avLst/>
          </a:prstGeom>
          <a:solidFill>
            <a:srgbClr val="000000">
              <a:alpha val="4000"/>
            </a:srgbClr>
          </a:solidFill>
          <a:ln/>
        </p:spPr>
        <p:txBody>
          <a:bodyPr/>
          <a:lstStyle/>
          <a:p>
            <a:endParaRPr lang="en-IN">
              <a:latin typeface="Times New Roman" panose="02020603050405020304" pitchFamily="18" charset="0"/>
              <a:cs typeface="Times New Roman" panose="02020603050405020304" pitchFamily="18" charset="0"/>
            </a:endParaRPr>
          </a:p>
        </p:txBody>
      </p:sp>
      <p:sp>
        <p:nvSpPr>
          <p:cNvPr id="15" name="Shape 8">
            <a:extLst>
              <a:ext uri="{FF2B5EF4-FFF2-40B4-BE49-F238E27FC236}">
                <a16:creationId xmlns:a16="http://schemas.microsoft.com/office/drawing/2014/main" id="{1D88FB7E-9DA4-D92B-0AB9-DD441E81FA49}"/>
              </a:ext>
            </a:extLst>
          </p:cNvPr>
          <p:cNvSpPr/>
          <p:nvPr/>
        </p:nvSpPr>
        <p:spPr>
          <a:xfrm>
            <a:off x="7116485" y="7736681"/>
            <a:ext cx="7541181" cy="1376124"/>
          </a:xfrm>
          <a:prstGeom prst="rect">
            <a:avLst/>
          </a:prstGeom>
          <a:solidFill>
            <a:srgbClr val="FFFFFF">
              <a:alpha val="4000"/>
            </a:srgbClr>
          </a:solidFill>
          <a:ln/>
        </p:spPr>
      </p:sp>
      <p:pic>
        <p:nvPicPr>
          <p:cNvPr id="17" name="Picture 16">
            <a:extLst>
              <a:ext uri="{FF2B5EF4-FFF2-40B4-BE49-F238E27FC236}">
                <a16:creationId xmlns:a16="http://schemas.microsoft.com/office/drawing/2014/main" id="{9F09387C-44CD-141E-9A04-8D818C7882D8}"/>
              </a:ext>
            </a:extLst>
          </p:cNvPr>
          <p:cNvPicPr>
            <a:picLocks noChangeAspect="1"/>
          </p:cNvPicPr>
          <p:nvPr/>
        </p:nvPicPr>
        <p:blipFill>
          <a:blip r:embed="rId3"/>
          <a:stretch>
            <a:fillRect/>
          </a:stretch>
        </p:blipFill>
        <p:spPr>
          <a:xfrm>
            <a:off x="12815763" y="7853336"/>
            <a:ext cx="1781424" cy="371527"/>
          </a:xfrm>
          <a:prstGeom prst="rect">
            <a:avLst/>
          </a:prstGeom>
        </p:spPr>
      </p:pic>
      <p:sp>
        <p:nvSpPr>
          <p:cNvPr id="18" name="Text 6">
            <a:extLst>
              <a:ext uri="{FF2B5EF4-FFF2-40B4-BE49-F238E27FC236}">
                <a16:creationId xmlns:a16="http://schemas.microsoft.com/office/drawing/2014/main" id="{AEA5E43E-EBC5-F790-D31B-C8488C8ADEEF}"/>
              </a:ext>
            </a:extLst>
          </p:cNvPr>
          <p:cNvSpPr/>
          <p:nvPr/>
        </p:nvSpPr>
        <p:spPr>
          <a:xfrm>
            <a:off x="6495574" y="5970865"/>
            <a:ext cx="3313152" cy="362903"/>
          </a:xfrm>
          <a:prstGeom prst="rect">
            <a:avLst/>
          </a:prstGeom>
          <a:noFill/>
          <a:ln/>
        </p:spPr>
        <p:txBody>
          <a:bodyPr wrap="none" lIns="0" tIns="0" rIns="0" bIns="0" rtlCol="0" anchor="t"/>
          <a:lstStyle/>
          <a:p>
            <a:pPr marL="0" indent="0">
              <a:lnSpc>
                <a:spcPts val="2850"/>
              </a:lnSpc>
              <a:buNone/>
            </a:pPr>
            <a:r>
              <a:rPr lang="en-IN" dirty="0">
                <a:latin typeface="Times New Roman" panose="02020603050405020304" pitchFamily="18" charset="0"/>
                <a:cs typeface="Times New Roman" panose="02020603050405020304" pitchFamily="18" charset="0"/>
              </a:rPr>
              <a:t>Back-End System:</a:t>
            </a:r>
            <a:endParaRPr lang="en-US" dirty="0">
              <a:latin typeface="Times New Roman" panose="02020603050405020304" pitchFamily="18" charset="0"/>
              <a:cs typeface="Times New Roman" panose="02020603050405020304" pitchFamily="18" charset="0"/>
            </a:endParaRPr>
          </a:p>
        </p:txBody>
      </p:sp>
      <p:sp>
        <p:nvSpPr>
          <p:cNvPr id="19" name="Text 7">
            <a:extLst>
              <a:ext uri="{FF2B5EF4-FFF2-40B4-BE49-F238E27FC236}">
                <a16:creationId xmlns:a16="http://schemas.microsoft.com/office/drawing/2014/main" id="{974FE542-F4E6-BD25-F647-2DE6B5B3C093}"/>
              </a:ext>
            </a:extLst>
          </p:cNvPr>
          <p:cNvSpPr/>
          <p:nvPr/>
        </p:nvSpPr>
        <p:spPr>
          <a:xfrm>
            <a:off x="9696448" y="5751790"/>
            <a:ext cx="3770591" cy="1088708"/>
          </a:xfrm>
          <a:prstGeom prst="rect">
            <a:avLst/>
          </a:prstGeom>
          <a:noFill/>
          <a:ln/>
        </p:spPr>
        <p:txBody>
          <a:bodyPr wrap="square" lIns="0" tIns="0" rIns="0" bIns="0" rtlCol="0" anchor="t"/>
          <a:lstStyle/>
          <a:p>
            <a:pPr marL="0" indent="0">
              <a:lnSpc>
                <a:spcPts val="2850"/>
              </a:lnSpc>
              <a:buNone/>
            </a:pPr>
            <a:r>
              <a:rPr lang="en-US" dirty="0">
                <a:latin typeface="Times New Roman" panose="02020603050405020304" pitchFamily="18" charset="0"/>
                <a:cs typeface="Times New Roman" panose="02020603050405020304" pitchFamily="18" charset="0"/>
              </a:rPr>
              <a:t>MERN stack for data storage and API management</a:t>
            </a:r>
          </a:p>
        </p:txBody>
      </p:sp>
      <p:pic>
        <p:nvPicPr>
          <p:cNvPr id="22" name="Picture 21">
            <a:extLst>
              <a:ext uri="{FF2B5EF4-FFF2-40B4-BE49-F238E27FC236}">
                <a16:creationId xmlns:a16="http://schemas.microsoft.com/office/drawing/2014/main" id="{C4D4DB83-D138-FF70-6197-0D3828972C25}"/>
              </a:ext>
            </a:extLst>
          </p:cNvPr>
          <p:cNvPicPr>
            <a:picLocks noChangeAspect="1"/>
          </p:cNvPicPr>
          <p:nvPr/>
        </p:nvPicPr>
        <p:blipFill>
          <a:blip r:embed="rId4"/>
          <a:stretch>
            <a:fillRect/>
          </a:stretch>
        </p:blipFill>
        <p:spPr>
          <a:xfrm>
            <a:off x="-26570" y="-17502"/>
            <a:ext cx="5804963"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6127790" y="558402"/>
            <a:ext cx="6946583" cy="708779"/>
          </a:xfrm>
          <a:prstGeom prst="rect">
            <a:avLst/>
          </a:prstGeom>
          <a:noFill/>
          <a:ln/>
        </p:spPr>
        <p:txBody>
          <a:bodyPr wrap="none" lIns="0" tIns="0" rIns="0" bIns="0" rtlCol="0" anchor="t"/>
          <a:lstStyle/>
          <a:p>
            <a:pPr marL="0" indent="0">
              <a:lnSpc>
                <a:spcPts val="5550"/>
              </a:lnSpc>
              <a:buNone/>
            </a:pPr>
            <a:r>
              <a:rPr lang="en-US" sz="4450" b="1" dirty="0">
                <a:solidFill>
                  <a:srgbClr val="101014"/>
                </a:solidFill>
                <a:latin typeface="Times New Roman" panose="02020603050405020304" pitchFamily="18" charset="0"/>
                <a:ea typeface="Playfair Display Bold" pitchFamily="34" charset="-122"/>
                <a:cs typeface="Times New Roman" panose="02020603050405020304" pitchFamily="18" charset="0"/>
              </a:rPr>
              <a:t>Next Steps and Conclusion</a:t>
            </a:r>
            <a:endParaRPr lang="en-US" sz="4450" dirty="0">
              <a:latin typeface="Times New Roman" panose="02020603050405020304" pitchFamily="18" charset="0"/>
              <a:cs typeface="Times New Roman" panose="02020603050405020304" pitchFamily="18" charset="0"/>
            </a:endParaRPr>
          </a:p>
        </p:txBody>
      </p:sp>
      <p:sp>
        <p:nvSpPr>
          <p:cNvPr id="4" name="Shape 1"/>
          <p:cNvSpPr/>
          <p:nvPr/>
        </p:nvSpPr>
        <p:spPr>
          <a:xfrm>
            <a:off x="6280190" y="1460778"/>
            <a:ext cx="510302" cy="510302"/>
          </a:xfrm>
          <a:prstGeom prst="roundRect">
            <a:avLst>
              <a:gd name="adj" fmla="val 6667"/>
            </a:avLst>
          </a:prstGeom>
          <a:solidFill>
            <a:srgbClr val="E0E0EC"/>
          </a:solidFill>
          <a:ln/>
        </p:spPr>
      </p:sp>
      <p:sp>
        <p:nvSpPr>
          <p:cNvPr id="5" name="Text 2"/>
          <p:cNvSpPr/>
          <p:nvPr/>
        </p:nvSpPr>
        <p:spPr>
          <a:xfrm>
            <a:off x="6470094" y="1545788"/>
            <a:ext cx="130373" cy="340281"/>
          </a:xfrm>
          <a:prstGeom prst="rect">
            <a:avLst/>
          </a:prstGeom>
          <a:noFill/>
          <a:ln/>
        </p:spPr>
        <p:txBody>
          <a:bodyPr wrap="none" lIns="0" tIns="0" rIns="0" bIns="0" rtlCol="0" anchor="t"/>
          <a:lstStyle/>
          <a:p>
            <a:pPr marL="0" indent="0" algn="ctr">
              <a:lnSpc>
                <a:spcPts val="2650"/>
              </a:lnSpc>
              <a:buNone/>
            </a:pPr>
            <a:r>
              <a:rPr lang="en-US" sz="2650" b="1" dirty="0">
                <a:solidFill>
                  <a:srgbClr val="39393C"/>
                </a:solidFill>
                <a:latin typeface="Times New Roman" panose="02020603050405020304" pitchFamily="18" charset="0"/>
                <a:ea typeface="Playfair Display Bold" pitchFamily="34" charset="-122"/>
                <a:cs typeface="Times New Roman" panose="02020603050405020304" pitchFamily="18" charset="0"/>
              </a:rPr>
              <a:t>1</a:t>
            </a:r>
            <a:endParaRPr lang="en-US" sz="2650" dirty="0">
              <a:latin typeface="Times New Roman" panose="02020603050405020304" pitchFamily="18" charset="0"/>
              <a:cs typeface="Times New Roman" panose="02020603050405020304" pitchFamily="18" charset="0"/>
            </a:endParaRPr>
          </a:p>
        </p:txBody>
      </p:sp>
      <p:sp>
        <p:nvSpPr>
          <p:cNvPr id="6" name="Text 3"/>
          <p:cNvSpPr/>
          <p:nvPr/>
        </p:nvSpPr>
        <p:spPr>
          <a:xfrm>
            <a:off x="7017306" y="1460777"/>
            <a:ext cx="2964536" cy="725805"/>
          </a:xfrm>
          <a:prstGeom prst="rect">
            <a:avLst/>
          </a:prstGeom>
          <a:noFill/>
          <a:ln/>
        </p:spPr>
        <p:txBody>
          <a:bodyPr wrap="none" lIns="0" tIns="0" rIns="0" bIns="0" rtlCol="0" anchor="t"/>
          <a:lstStyle/>
          <a:p>
            <a:pPr marL="0" indent="0">
              <a:lnSpc>
                <a:spcPts val="2750"/>
              </a:lnSpc>
              <a:buNone/>
            </a:pPr>
            <a:r>
              <a:rPr lang="en-IN" sz="2400" b="1" dirty="0">
                <a:latin typeface="Times New Roman" panose="02020603050405020304" pitchFamily="18" charset="0"/>
                <a:cs typeface="Times New Roman" panose="02020603050405020304" pitchFamily="18" charset="0"/>
              </a:rPr>
              <a:t>Finalize Design and </a:t>
            </a:r>
          </a:p>
          <a:p>
            <a:pPr marL="0" indent="0">
              <a:lnSpc>
                <a:spcPts val="2750"/>
              </a:lnSpc>
              <a:buNone/>
            </a:pPr>
            <a:r>
              <a:rPr lang="en-IN" sz="2400" b="1" dirty="0">
                <a:latin typeface="Times New Roman" panose="02020603050405020304" pitchFamily="18" charset="0"/>
                <a:cs typeface="Times New Roman" panose="02020603050405020304" pitchFamily="18" charset="0"/>
              </a:rPr>
              <a:t>Architecture</a:t>
            </a:r>
            <a:r>
              <a:rPr lang="en-IN" sz="2400"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p:txBody>
      </p:sp>
      <p:sp>
        <p:nvSpPr>
          <p:cNvPr id="7" name="Text 4"/>
          <p:cNvSpPr/>
          <p:nvPr/>
        </p:nvSpPr>
        <p:spPr>
          <a:xfrm>
            <a:off x="7017306" y="2170271"/>
            <a:ext cx="3154561" cy="1451610"/>
          </a:xfrm>
          <a:prstGeom prst="rect">
            <a:avLst/>
          </a:prstGeom>
          <a:noFill/>
          <a:ln/>
        </p:spPr>
        <p:txBody>
          <a:bodyPr wrap="square" lIns="0" tIns="0" rIns="0" bIns="0" rtlCol="0" anchor="t"/>
          <a:lstStyle/>
          <a:p>
            <a:pPr marL="0" indent="0" algn="just">
              <a:lnSpc>
                <a:spcPts val="2850"/>
              </a:lnSpc>
              <a:buNone/>
            </a:pPr>
            <a:r>
              <a:rPr lang="en-US" sz="1600" dirty="0">
                <a:latin typeface="Times New Roman" panose="02020603050405020304" pitchFamily="18" charset="0"/>
                <a:cs typeface="Times New Roman" panose="02020603050405020304" pitchFamily="18" charset="0"/>
              </a:rPr>
              <a:t>Finalize the technical blueprint, including system components such as AI models, blockchain integration, and decentralized architecture.</a:t>
            </a:r>
            <a:endParaRPr lang="en-US" sz="1750" dirty="0">
              <a:latin typeface="Times New Roman" panose="02020603050405020304" pitchFamily="18" charset="0"/>
              <a:cs typeface="Times New Roman" panose="02020603050405020304" pitchFamily="18" charset="0"/>
            </a:endParaRPr>
          </a:p>
        </p:txBody>
      </p:sp>
      <p:sp>
        <p:nvSpPr>
          <p:cNvPr id="8" name="Shape 5"/>
          <p:cNvSpPr/>
          <p:nvPr/>
        </p:nvSpPr>
        <p:spPr>
          <a:xfrm>
            <a:off x="10171867" y="1460778"/>
            <a:ext cx="510302" cy="510302"/>
          </a:xfrm>
          <a:prstGeom prst="roundRect">
            <a:avLst>
              <a:gd name="adj" fmla="val 6667"/>
            </a:avLst>
          </a:prstGeom>
          <a:solidFill>
            <a:srgbClr val="E0E0EC"/>
          </a:solidFill>
          <a:ln/>
        </p:spPr>
      </p:sp>
      <p:sp>
        <p:nvSpPr>
          <p:cNvPr id="9" name="Text 6"/>
          <p:cNvSpPr/>
          <p:nvPr/>
        </p:nvSpPr>
        <p:spPr>
          <a:xfrm>
            <a:off x="10337959" y="1545788"/>
            <a:ext cx="177998" cy="340281"/>
          </a:xfrm>
          <a:prstGeom prst="rect">
            <a:avLst/>
          </a:prstGeom>
          <a:noFill/>
          <a:ln/>
        </p:spPr>
        <p:txBody>
          <a:bodyPr wrap="none" lIns="0" tIns="0" rIns="0" bIns="0" rtlCol="0" anchor="t"/>
          <a:lstStyle/>
          <a:p>
            <a:pPr marL="0" indent="0" algn="ctr">
              <a:lnSpc>
                <a:spcPts val="2650"/>
              </a:lnSpc>
              <a:buNone/>
            </a:pPr>
            <a:r>
              <a:rPr lang="en-US" sz="2650" b="1" dirty="0">
                <a:solidFill>
                  <a:srgbClr val="39393C"/>
                </a:solidFill>
                <a:latin typeface="Times New Roman" panose="02020603050405020304" pitchFamily="18" charset="0"/>
                <a:ea typeface="Playfair Display Bold" pitchFamily="34" charset="-122"/>
                <a:cs typeface="Times New Roman" panose="02020603050405020304" pitchFamily="18" charset="0"/>
              </a:rPr>
              <a:t>2</a:t>
            </a:r>
            <a:endParaRPr lang="en-US" sz="2650" dirty="0">
              <a:latin typeface="Times New Roman" panose="02020603050405020304" pitchFamily="18" charset="0"/>
              <a:cs typeface="Times New Roman" panose="02020603050405020304" pitchFamily="18" charset="0"/>
            </a:endParaRPr>
          </a:p>
        </p:txBody>
      </p:sp>
      <p:sp>
        <p:nvSpPr>
          <p:cNvPr id="10" name="Text 7"/>
          <p:cNvSpPr/>
          <p:nvPr/>
        </p:nvSpPr>
        <p:spPr>
          <a:xfrm>
            <a:off x="10908983" y="1460777"/>
            <a:ext cx="2835235" cy="708779"/>
          </a:xfrm>
          <a:prstGeom prst="rect">
            <a:avLst/>
          </a:prstGeom>
          <a:noFill/>
          <a:ln/>
        </p:spPr>
        <p:txBody>
          <a:bodyPr wrap="none" lIns="0" tIns="0" rIns="0" bIns="0" rtlCol="0" anchor="t"/>
          <a:lstStyle/>
          <a:p>
            <a:pPr marL="0" indent="0">
              <a:lnSpc>
                <a:spcPts val="2750"/>
              </a:lnSpc>
              <a:buNone/>
            </a:pPr>
            <a:r>
              <a:rPr lang="en-IN" sz="2400" b="1" dirty="0">
                <a:latin typeface="Times New Roman" panose="02020603050405020304" pitchFamily="18" charset="0"/>
                <a:cs typeface="Times New Roman" panose="02020603050405020304" pitchFamily="18" charset="0"/>
              </a:rPr>
              <a:t>Security and Privacy </a:t>
            </a:r>
          </a:p>
          <a:p>
            <a:pPr marL="0" indent="0">
              <a:lnSpc>
                <a:spcPts val="2750"/>
              </a:lnSpc>
              <a:buNone/>
            </a:pPr>
            <a:r>
              <a:rPr lang="en-IN" sz="2400" b="1" dirty="0">
                <a:latin typeface="Times New Roman" panose="02020603050405020304" pitchFamily="18" charset="0"/>
                <a:cs typeface="Times New Roman" panose="02020603050405020304" pitchFamily="18" charset="0"/>
              </a:rPr>
              <a:t>Implementation</a:t>
            </a:r>
            <a:r>
              <a:rPr lang="en-IN" sz="2400" dirty="0">
                <a:latin typeface="Times New Roman" panose="02020603050405020304" pitchFamily="18" charset="0"/>
                <a:cs typeface="Times New Roman" panose="02020603050405020304" pitchFamily="18" charset="0"/>
              </a:rPr>
              <a:t>: </a:t>
            </a:r>
            <a:endParaRPr lang="en-US" sz="2200" dirty="0">
              <a:latin typeface="Times New Roman" panose="02020603050405020304" pitchFamily="18" charset="0"/>
              <a:cs typeface="Times New Roman" panose="02020603050405020304" pitchFamily="18" charset="0"/>
            </a:endParaRPr>
          </a:p>
        </p:txBody>
      </p:sp>
      <p:sp>
        <p:nvSpPr>
          <p:cNvPr id="11" name="Text 8"/>
          <p:cNvSpPr/>
          <p:nvPr/>
        </p:nvSpPr>
        <p:spPr>
          <a:xfrm>
            <a:off x="10908983" y="2170271"/>
            <a:ext cx="2927747" cy="1451610"/>
          </a:xfrm>
          <a:prstGeom prst="rect">
            <a:avLst/>
          </a:prstGeom>
          <a:noFill/>
          <a:ln/>
        </p:spPr>
        <p:txBody>
          <a:bodyPr wrap="square" lIns="0" tIns="0" rIns="0" bIns="0" rtlCol="0" anchor="t"/>
          <a:lstStyle/>
          <a:p>
            <a:pPr marL="0" indent="0" algn="just">
              <a:lnSpc>
                <a:spcPts val="2850"/>
              </a:lnSpc>
              <a:buNone/>
            </a:pPr>
            <a:r>
              <a:rPr lang="en-US" sz="1600" dirty="0">
                <a:latin typeface="Times New Roman" panose="02020603050405020304" pitchFamily="18" charset="0"/>
                <a:cs typeface="Times New Roman" panose="02020603050405020304" pitchFamily="18" charset="0"/>
              </a:rPr>
              <a:t>Ensure strong encryption, authentication, and secure data storage to protect user information.</a:t>
            </a:r>
            <a:endParaRPr lang="en-US" sz="1750" dirty="0">
              <a:latin typeface="Times New Roman" panose="02020603050405020304" pitchFamily="18" charset="0"/>
              <a:cs typeface="Times New Roman" panose="02020603050405020304" pitchFamily="18" charset="0"/>
            </a:endParaRPr>
          </a:p>
        </p:txBody>
      </p:sp>
      <p:sp>
        <p:nvSpPr>
          <p:cNvPr id="12" name="Shape 9"/>
          <p:cNvSpPr/>
          <p:nvPr/>
        </p:nvSpPr>
        <p:spPr>
          <a:xfrm>
            <a:off x="6280190" y="3884771"/>
            <a:ext cx="510302" cy="510302"/>
          </a:xfrm>
          <a:prstGeom prst="roundRect">
            <a:avLst>
              <a:gd name="adj" fmla="val 6667"/>
            </a:avLst>
          </a:prstGeom>
          <a:solidFill>
            <a:srgbClr val="E0E0EC"/>
          </a:solidFill>
          <a:ln/>
        </p:spPr>
      </p:sp>
      <p:sp>
        <p:nvSpPr>
          <p:cNvPr id="13" name="Text 10"/>
          <p:cNvSpPr/>
          <p:nvPr/>
        </p:nvSpPr>
        <p:spPr>
          <a:xfrm>
            <a:off x="6452235" y="3969782"/>
            <a:ext cx="166092" cy="340281"/>
          </a:xfrm>
          <a:prstGeom prst="rect">
            <a:avLst/>
          </a:prstGeom>
          <a:noFill/>
          <a:ln/>
        </p:spPr>
        <p:txBody>
          <a:bodyPr wrap="none" lIns="0" tIns="0" rIns="0" bIns="0" rtlCol="0" anchor="t"/>
          <a:lstStyle/>
          <a:p>
            <a:pPr marL="0" indent="0" algn="ctr">
              <a:lnSpc>
                <a:spcPts val="2650"/>
              </a:lnSpc>
              <a:buNone/>
            </a:pPr>
            <a:r>
              <a:rPr lang="en-US" sz="2650" b="1" dirty="0">
                <a:solidFill>
                  <a:srgbClr val="39393C"/>
                </a:solidFill>
                <a:latin typeface="Times New Roman" panose="02020603050405020304" pitchFamily="18" charset="0"/>
                <a:ea typeface="Playfair Display Bold" pitchFamily="34" charset="-122"/>
                <a:cs typeface="Times New Roman" panose="02020603050405020304" pitchFamily="18" charset="0"/>
              </a:rPr>
              <a:t>3</a:t>
            </a:r>
            <a:endParaRPr lang="en-US" sz="2650" dirty="0">
              <a:latin typeface="Times New Roman" panose="02020603050405020304" pitchFamily="18" charset="0"/>
              <a:cs typeface="Times New Roman" panose="02020603050405020304" pitchFamily="18" charset="0"/>
            </a:endParaRPr>
          </a:p>
        </p:txBody>
      </p:sp>
      <p:sp>
        <p:nvSpPr>
          <p:cNvPr id="14" name="Text 11"/>
          <p:cNvSpPr/>
          <p:nvPr/>
        </p:nvSpPr>
        <p:spPr>
          <a:xfrm>
            <a:off x="7017306" y="3884771"/>
            <a:ext cx="2835235" cy="354330"/>
          </a:xfrm>
          <a:prstGeom prst="rect">
            <a:avLst/>
          </a:prstGeom>
          <a:noFill/>
          <a:ln/>
        </p:spPr>
        <p:txBody>
          <a:bodyPr wrap="none" lIns="0" tIns="0" rIns="0" bIns="0" rtlCol="0" anchor="t"/>
          <a:lstStyle/>
          <a:p>
            <a:pPr marL="0" indent="0">
              <a:lnSpc>
                <a:spcPts val="2750"/>
              </a:lnSpc>
              <a:buNone/>
            </a:pPr>
            <a:r>
              <a:rPr lang="en-IN" sz="2400" b="1">
                <a:latin typeface="Times New Roman" panose="02020603050405020304" pitchFamily="18" charset="0"/>
                <a:cs typeface="Times New Roman" panose="02020603050405020304" pitchFamily="18" charset="0"/>
              </a:rPr>
              <a:t>Testing and Deployment</a:t>
            </a:r>
            <a:r>
              <a:rPr lang="en-IN" sz="2400">
                <a:latin typeface="Times New Roman" panose="02020603050405020304" pitchFamily="18" charset="0"/>
                <a:cs typeface="Times New Roman" panose="02020603050405020304" pitchFamily="18" charset="0"/>
              </a:rPr>
              <a:t>: </a:t>
            </a:r>
            <a:endParaRPr lang="en-US" sz="2200" dirty="0">
              <a:latin typeface="Times New Roman" panose="02020603050405020304" pitchFamily="18" charset="0"/>
              <a:cs typeface="Times New Roman" panose="02020603050405020304" pitchFamily="18" charset="0"/>
            </a:endParaRPr>
          </a:p>
        </p:txBody>
      </p:sp>
      <p:sp>
        <p:nvSpPr>
          <p:cNvPr id="15" name="Text 12"/>
          <p:cNvSpPr/>
          <p:nvPr/>
        </p:nvSpPr>
        <p:spPr>
          <a:xfrm>
            <a:off x="7017306" y="4375190"/>
            <a:ext cx="6819305" cy="725805"/>
          </a:xfrm>
          <a:prstGeom prst="rect">
            <a:avLst/>
          </a:prstGeom>
          <a:noFill/>
          <a:ln/>
        </p:spPr>
        <p:txBody>
          <a:bodyPr wrap="square" lIns="0" tIns="0" rIns="0" bIns="0" rtlCol="0" anchor="t"/>
          <a:lstStyle/>
          <a:p>
            <a:pPr marL="0" indent="0">
              <a:lnSpc>
                <a:spcPts val="2850"/>
              </a:lnSpc>
              <a:buNone/>
            </a:pPr>
            <a:r>
              <a:rPr lang="en-US" sz="1600" dirty="0">
                <a:latin typeface="Times New Roman" panose="02020603050405020304" pitchFamily="18" charset="0"/>
                <a:cs typeface="Times New Roman" panose="02020603050405020304" pitchFamily="18" charset="0"/>
              </a:rPr>
              <a:t>Conduct thorough testing for functionality, usability, and security before deploying the platform to a cloud hosting service like Firebase.</a:t>
            </a:r>
            <a:endParaRPr lang="en-US" sz="1750" dirty="0">
              <a:latin typeface="Times New Roman" panose="02020603050405020304" pitchFamily="18" charset="0"/>
              <a:cs typeface="Times New Roman" panose="02020603050405020304" pitchFamily="18" charset="0"/>
            </a:endParaRPr>
          </a:p>
        </p:txBody>
      </p:sp>
      <p:sp>
        <p:nvSpPr>
          <p:cNvPr id="16" name="Text 4">
            <a:extLst>
              <a:ext uri="{FF2B5EF4-FFF2-40B4-BE49-F238E27FC236}">
                <a16:creationId xmlns:a16="http://schemas.microsoft.com/office/drawing/2014/main" id="{7B0ADBC6-C85A-9278-11E4-38AD11B71432}"/>
              </a:ext>
            </a:extLst>
          </p:cNvPr>
          <p:cNvSpPr/>
          <p:nvPr/>
        </p:nvSpPr>
        <p:spPr>
          <a:xfrm>
            <a:off x="6019412" y="5535572"/>
            <a:ext cx="8232219" cy="2355931"/>
          </a:xfrm>
          <a:prstGeom prst="rect">
            <a:avLst/>
          </a:prstGeom>
          <a:noFill/>
          <a:ln/>
        </p:spPr>
        <p:txBody>
          <a:bodyPr wrap="square" lIns="0" tIns="0" rIns="0" bIns="0" rtlCol="0" anchor="t"/>
          <a:lstStyle/>
          <a:p>
            <a:pPr marL="0" indent="0" algn="just">
              <a:lnSpc>
                <a:spcPts val="2850"/>
              </a:lnSpc>
              <a:buNone/>
            </a:pPr>
            <a:r>
              <a:rPr lang="en-US" sz="1600" b="1" dirty="0">
                <a:latin typeface="Times New Roman" panose="02020603050405020304" pitchFamily="18" charset="0"/>
                <a:cs typeface="Times New Roman" panose="02020603050405020304" pitchFamily="18" charset="0"/>
              </a:rPr>
              <a:t>Conclusion</a:t>
            </a:r>
            <a:r>
              <a:rPr lang="en-US" sz="1600" dirty="0">
                <a:latin typeface="Times New Roman" panose="02020603050405020304" pitchFamily="18" charset="0"/>
                <a:cs typeface="Times New Roman" panose="02020603050405020304" pitchFamily="18" charset="0"/>
              </a:rPr>
              <a:t>: </a:t>
            </a:r>
            <a:r>
              <a:rPr lang="en-US" sz="1600" b="1" dirty="0">
                <a:latin typeface="Times New Roman" panose="02020603050405020304" pitchFamily="18" charset="0"/>
                <a:cs typeface="Times New Roman" panose="02020603050405020304" pitchFamily="18" charset="0"/>
              </a:rPr>
              <a:t>The Decentralized AI Trip Generator</a:t>
            </a:r>
            <a:r>
              <a:rPr lang="en-US" sz="1600" dirty="0">
                <a:latin typeface="Times New Roman" panose="02020603050405020304" pitchFamily="18" charset="0"/>
                <a:cs typeface="Times New Roman" panose="02020603050405020304" pitchFamily="18" charset="0"/>
              </a:rPr>
              <a:t> is poised to transform travel planning by combining AI and blockchain technologies. By offering personalized, adaptive itineraries while ensuring privacy and security through decentralization, this project addresses key challenges in the travel industry. With its innovative, user-centric approach, the platform has the potential to disrupt traditional travel systems, providing a more efficient, secure, and sustainable way for users to plan their trips.</a:t>
            </a:r>
            <a:endParaRPr lang="en-US" sz="1750" dirty="0">
              <a:latin typeface="Times New Roman" panose="02020603050405020304" pitchFamily="18" charset="0"/>
              <a:cs typeface="Times New Roman" panose="02020603050405020304" pitchFamily="18" charset="0"/>
            </a:endParaRPr>
          </a:p>
        </p:txBody>
      </p:sp>
      <p:pic>
        <p:nvPicPr>
          <p:cNvPr id="17" name="Picture 16">
            <a:extLst>
              <a:ext uri="{FF2B5EF4-FFF2-40B4-BE49-F238E27FC236}">
                <a16:creationId xmlns:a16="http://schemas.microsoft.com/office/drawing/2014/main" id="{0E099E2F-1858-74DB-C617-E7C171093835}"/>
              </a:ext>
            </a:extLst>
          </p:cNvPr>
          <p:cNvPicPr>
            <a:picLocks noChangeAspect="1"/>
          </p:cNvPicPr>
          <p:nvPr/>
        </p:nvPicPr>
        <p:blipFill>
          <a:blip r:embed="rId3"/>
          <a:stretch>
            <a:fillRect/>
          </a:stretch>
        </p:blipFill>
        <p:spPr>
          <a:xfrm>
            <a:off x="12815763" y="7815236"/>
            <a:ext cx="1781424" cy="371527"/>
          </a:xfrm>
          <a:prstGeom prst="rect">
            <a:avLst/>
          </a:prstGeom>
        </p:spPr>
      </p:pic>
      <p:pic>
        <p:nvPicPr>
          <p:cNvPr id="19" name="Picture 18">
            <a:extLst>
              <a:ext uri="{FF2B5EF4-FFF2-40B4-BE49-F238E27FC236}">
                <a16:creationId xmlns:a16="http://schemas.microsoft.com/office/drawing/2014/main" id="{2F2D957C-2319-4D0E-99DA-D427F43D44AF}"/>
              </a:ext>
            </a:extLst>
          </p:cNvPr>
          <p:cNvPicPr>
            <a:picLocks noChangeAspect="1"/>
          </p:cNvPicPr>
          <p:nvPr/>
        </p:nvPicPr>
        <p:blipFill>
          <a:blip r:embed="rId4"/>
          <a:stretch>
            <a:fillRect/>
          </a:stretch>
        </p:blipFill>
        <p:spPr>
          <a:xfrm>
            <a:off x="1" y="0"/>
            <a:ext cx="5732978"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TotalTime>
  <Words>847</Words>
  <Application>Microsoft Office PowerPoint</Application>
  <PresentationFormat>Custom</PresentationFormat>
  <Paragraphs>81</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Rohit Halsana</cp:lastModifiedBy>
  <cp:revision>9</cp:revision>
  <dcterms:created xsi:type="dcterms:W3CDTF">2024-11-11T08:06:52Z</dcterms:created>
  <dcterms:modified xsi:type="dcterms:W3CDTF">2024-11-23T06:15:17Z</dcterms:modified>
</cp:coreProperties>
</file>